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84" r:id="rId2"/>
    <p:sldId id="283" r:id="rId3"/>
    <p:sldId id="285" r:id="rId4"/>
    <p:sldId id="294" r:id="rId5"/>
    <p:sldId id="295" r:id="rId6"/>
    <p:sldId id="296" r:id="rId7"/>
    <p:sldId id="297" r:id="rId8"/>
    <p:sldId id="298" r:id="rId9"/>
    <p:sldId id="257" r:id="rId10"/>
    <p:sldId id="263" r:id="rId11"/>
    <p:sldId id="264" r:id="rId12"/>
    <p:sldId id="323" r:id="rId13"/>
    <p:sldId id="265" r:id="rId14"/>
    <p:sldId id="266" r:id="rId15"/>
    <p:sldId id="267" r:id="rId16"/>
    <p:sldId id="261" r:id="rId17"/>
    <p:sldId id="269" r:id="rId18"/>
    <p:sldId id="279" r:id="rId19"/>
    <p:sldId id="260" r:id="rId20"/>
    <p:sldId id="272" r:id="rId21"/>
    <p:sldId id="275" r:id="rId22"/>
    <p:sldId id="277" r:id="rId23"/>
    <p:sldId id="276" r:id="rId24"/>
    <p:sldId id="278" r:id="rId25"/>
    <p:sldId id="273" r:id="rId26"/>
    <p:sldId id="274" r:id="rId27"/>
    <p:sldId id="322" r:id="rId28"/>
    <p:sldId id="324" r:id="rId29"/>
    <p:sldId id="268" r:id="rId30"/>
    <p:sldId id="282" r:id="rId31"/>
    <p:sldId id="270" r:id="rId32"/>
    <p:sldId id="300" r:id="rId33"/>
    <p:sldId id="299" r:id="rId34"/>
    <p:sldId id="305" r:id="rId35"/>
    <p:sldId id="280" r:id="rId36"/>
    <p:sldId id="271" r:id="rId37"/>
    <p:sldId id="307" r:id="rId38"/>
    <p:sldId id="2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French" initials="DF"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3D4D"/>
    <a:srgbClr val="4C6D8C"/>
    <a:srgbClr val="A9266F"/>
    <a:srgbClr val="61D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p:restoredTop sz="73455"/>
  </p:normalViewPr>
  <p:slideViewPr>
    <p:cSldViewPr snapToGrid="0" snapToObjects="1">
      <p:cViewPr varScale="1">
        <p:scale>
          <a:sx n="89" d="100"/>
          <a:sy n="89" d="100"/>
        </p:scale>
        <p:origin x="1480"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0A4A8-1871-8E42-92FF-8B10EB88299A}" type="datetimeFigureOut">
              <a:rPr lang="en-US" smtClean="0"/>
              <a:t>6/4/19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E6EDE-DA28-7C44-AB63-3BE236E89771}" type="slidenum">
              <a:rPr lang="en-US" smtClean="0"/>
              <a:t>‹#›</a:t>
            </a:fld>
            <a:endParaRPr lang="en-US"/>
          </a:p>
        </p:txBody>
      </p:sp>
    </p:spTree>
    <p:extLst>
      <p:ext uri="{BB962C8B-B14F-4D97-AF65-F5344CB8AC3E}">
        <p14:creationId xmlns:p14="http://schemas.microsoft.com/office/powerpoint/2010/main" val="358762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E6EDE-DA28-7C44-AB63-3BE236E89771}" type="slidenum">
              <a:rPr lang="en-US" smtClean="0"/>
              <a:t>1</a:t>
            </a:fld>
            <a:endParaRPr lang="en-US"/>
          </a:p>
        </p:txBody>
      </p:sp>
    </p:spTree>
    <p:extLst>
      <p:ext uri="{BB962C8B-B14F-4D97-AF65-F5344CB8AC3E}">
        <p14:creationId xmlns:p14="http://schemas.microsoft.com/office/powerpoint/2010/main" val="2836984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David</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One of the most common pitfalls of work to prevent and end homelessness is that the people we engage in the community planning and leadership work are often a very narrowly defined group.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This happens for many reasons: </a:t>
            </a:r>
            <a:endParaRPr lang="en-CA" b="0" dirty="0">
              <a:effectLst/>
            </a:endParaRPr>
          </a:p>
          <a:p>
            <a:pPr rtl="0" fontAlgn="base"/>
            <a:r>
              <a:rPr lang="en-CA" sz="1200" b="0" i="0" u="none" strike="noStrike" kern="1200" dirty="0">
                <a:solidFill>
                  <a:schemeClr val="tx1"/>
                </a:solidFill>
                <a:effectLst/>
                <a:latin typeface="+mn-lt"/>
                <a:ea typeface="+mn-ea"/>
                <a:cs typeface="+mn-cs"/>
              </a:rPr>
              <a:t>Not enough information about who in the community is affected or has an interest</a:t>
            </a:r>
          </a:p>
          <a:p>
            <a:pPr rtl="0" fontAlgn="base"/>
            <a:r>
              <a:rPr lang="en-CA" sz="1200" b="0" i="0" u="none" strike="noStrike" kern="1200" dirty="0">
                <a:solidFill>
                  <a:schemeClr val="tx1"/>
                </a:solidFill>
                <a:effectLst/>
                <a:latin typeface="+mn-lt"/>
                <a:ea typeface="+mn-ea"/>
                <a:cs typeface="+mn-cs"/>
              </a:rPr>
              <a:t>Tight timelines and budgets cause us to try to work with what we have or get to decisions and actions quickly</a:t>
            </a:r>
          </a:p>
          <a:p>
            <a:pPr rtl="0" fontAlgn="base"/>
            <a:r>
              <a:rPr lang="en-CA" sz="1200" b="0" i="0" u="none" strike="noStrike" kern="1200" dirty="0">
                <a:solidFill>
                  <a:schemeClr val="tx1"/>
                </a:solidFill>
                <a:effectLst/>
                <a:latin typeface="+mn-lt"/>
                <a:ea typeface="+mn-ea"/>
                <a:cs typeface="+mn-cs"/>
              </a:rPr>
              <a:t>Trying to manage the complexity of homelessness leads us to try to set strict boundaries and limit our scope - trying to take everything one piece at a time rather than work across the full scale of the challenge.</a:t>
            </a:r>
          </a:p>
          <a:p>
            <a:pPr rtl="0"/>
            <a:br>
              <a:rPr lang="en-CA" b="0" dirty="0">
                <a:effectLst/>
              </a:rPr>
            </a:br>
            <a:r>
              <a:rPr lang="en-CA" sz="1200" b="0" i="0" u="none" strike="noStrike" kern="1200" dirty="0">
                <a:solidFill>
                  <a:schemeClr val="tx1"/>
                </a:solidFill>
                <a:effectLst/>
                <a:latin typeface="+mn-lt"/>
                <a:ea typeface="+mn-ea"/>
                <a:cs typeface="+mn-cs"/>
              </a:rPr>
              <a:t>This is all done with the good intentions of people with limited time, money, and information trying to make the best decision they can to address a complex/wicked problem like homelessness.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And while this can be a great place to start - working with those most clearly and directly involved in the work to prevent and end homelessness - the results will be limited in their scope, longevity, and sustainability.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We know that the causes and consequences of homelessness are complex and vary with each individual - therefore the solutions and how we approach the work must be more nuanced, and involve the many systems and sectors that are implicated in the problem.</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We need to push back against the urge to scale down and limit our stakeholders carte blanche - but that doesn’t necessarily mean that you will directly engage every single person that has an interest or is affected by the work. We need to make informed decisions about who to engage, when, and for what purpose.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The reason for broader engagement is precisely because we have limited time, money and information - we cannot achieve the results we wish to see on homelessness with only the homeless-serving and housing sectors involved. We need the support of our partners that may not be the “usual suspects” to creatively and collectively plan, implement and sustain solutions.</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We also need to equip ourselves with tools to focus on how to identify those individuals and groups that will have the greatest impact and influence and that can take our engagement efforts to scale in ways that we couldn’t do on our own.</a:t>
            </a:r>
            <a:endParaRPr lang="en-CA" b="0" dirty="0">
              <a:effectLst/>
            </a:endParaRPr>
          </a:p>
        </p:txBody>
      </p:sp>
      <p:sp>
        <p:nvSpPr>
          <p:cNvPr id="4" name="Slide Number Placeholder 3"/>
          <p:cNvSpPr>
            <a:spLocks noGrp="1"/>
          </p:cNvSpPr>
          <p:nvPr>
            <p:ph type="sldNum" sz="quarter" idx="5"/>
          </p:nvPr>
        </p:nvSpPr>
        <p:spPr/>
        <p:txBody>
          <a:bodyPr/>
          <a:lstStyle/>
          <a:p>
            <a:fld id="{A61E6EDE-DA28-7C44-AB63-3BE236E89771}" type="slidenum">
              <a:rPr lang="en-US" smtClean="0"/>
              <a:t>11</a:t>
            </a:fld>
            <a:endParaRPr lang="en-US"/>
          </a:p>
        </p:txBody>
      </p:sp>
    </p:spTree>
    <p:extLst>
      <p:ext uri="{BB962C8B-B14F-4D97-AF65-F5344CB8AC3E}">
        <p14:creationId xmlns:p14="http://schemas.microsoft.com/office/powerpoint/2010/main" val="4104688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David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Here are some questions that you can reflect on either individually or as a team as you begin to think about Stakeholder Engagement for Systems Planning. </a:t>
            </a:r>
            <a:endParaRPr dirty="0"/>
          </a:p>
        </p:txBody>
      </p:sp>
      <p:sp>
        <p:nvSpPr>
          <p:cNvPr id="143" name="Google Shape;14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628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E6EDE-DA28-7C44-AB63-3BE236E89771}" type="slidenum">
              <a:rPr lang="en-US" smtClean="0"/>
              <a:t>13</a:t>
            </a:fld>
            <a:endParaRPr lang="en-US"/>
          </a:p>
        </p:txBody>
      </p:sp>
    </p:spTree>
    <p:extLst>
      <p:ext uri="{BB962C8B-B14F-4D97-AF65-F5344CB8AC3E}">
        <p14:creationId xmlns:p14="http://schemas.microsoft.com/office/powerpoint/2010/main" val="154184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David</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There needs to be recognition that not all stakeholders need to be engaged to the same degree, with the same emphasis and with the same relentlessness.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Inform - Some only require updates and to have the latest information about what you are doing and how it affects them</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Consult - Others may have insight into the work that you want to garner before making decisions on the course of action to take.</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Involve - Others you want to heard throughout the process, both giving and receiving information in a feedback loop that allows for ongoing changes and adaptations based on the feedback you receive.</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Collaborate with - The folks you collaborate with are those that are you want to be actively involved in developing the solutions and direction of the work.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Empowered - Finally, there are those whom you want to build up as decision-makers.</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Part of your initial work is determining whom belongs to which category.</a:t>
            </a:r>
            <a:endParaRPr lang="en-CA" b="0" dirty="0">
              <a:effectLst/>
            </a:endParaRPr>
          </a:p>
        </p:txBody>
      </p:sp>
      <p:sp>
        <p:nvSpPr>
          <p:cNvPr id="4" name="Slide Number Placeholder 3"/>
          <p:cNvSpPr>
            <a:spLocks noGrp="1"/>
          </p:cNvSpPr>
          <p:nvPr>
            <p:ph type="sldNum" sz="quarter" idx="5"/>
          </p:nvPr>
        </p:nvSpPr>
        <p:spPr/>
        <p:txBody>
          <a:bodyPr/>
          <a:lstStyle/>
          <a:p>
            <a:fld id="{A61E6EDE-DA28-7C44-AB63-3BE236E89771}" type="slidenum">
              <a:rPr lang="en-US" smtClean="0"/>
              <a:t>14</a:t>
            </a:fld>
            <a:endParaRPr lang="en-US"/>
          </a:p>
        </p:txBody>
      </p:sp>
    </p:spTree>
    <p:extLst>
      <p:ext uri="{BB962C8B-B14F-4D97-AF65-F5344CB8AC3E}">
        <p14:creationId xmlns:p14="http://schemas.microsoft.com/office/powerpoint/2010/main" val="64558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Amanda</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There are many areas of activity that will require stakeholders with different levels of decision-making power for different lengths of time and purposes.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Those that are involved in the high-level systems planning work, particularly on the Steering Committee and Working Groups, will need to be engaged very deeply, often requiring people with influence and decision-making powers to move the work forward.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Working Groups may have more service provider representation to reflect the particular priority and/or population of focus. However, without people in decision-making positions from those service providers, there may be limitations on uptake at the organizational level.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The individuals participating in advisories, particularly Lived Experience Advisories/Action Groups, may not come to the table because of their current decision-making power or influence, but will need to be given the tools, training and support to EMPOWER them to be in influential decision-making positions moving forward.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During plan development you will seek a broader scope of input by providing outlets for community members to be CONSULTED on what you should prioritize. Some of those individuals may emerge as people that you can INVOLVE/COLLABORATE WITH  in Working Groups moving forward.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When you go to implement your plan, there is an entire Delivery Network of individuals and groups that need to be INFORMED, CONSULTED and INVOLVED in the roll-out. You need to understand who those people are and determine what they will need to ensure implementation will be a success. </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Then there are those that need to be involved in Service and Program design – typically those that will both deliver AND will receive the service or participate in the program. Human-Centred Design is a great approach to making sure that what you design is actually what people want and need.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Finally, there are people you will want to engage in evaluation to determine whether the solutions you are implementing are taken up and what their impact has been. </a:t>
            </a:r>
            <a:endParaRPr lang="en-CA" b="0" dirty="0">
              <a:effectLst/>
            </a:endParaRPr>
          </a:p>
        </p:txBody>
      </p:sp>
      <p:sp>
        <p:nvSpPr>
          <p:cNvPr id="4" name="Slide Number Placeholder 3"/>
          <p:cNvSpPr>
            <a:spLocks noGrp="1"/>
          </p:cNvSpPr>
          <p:nvPr>
            <p:ph type="sldNum" sz="quarter" idx="5"/>
          </p:nvPr>
        </p:nvSpPr>
        <p:spPr/>
        <p:txBody>
          <a:bodyPr/>
          <a:lstStyle/>
          <a:p>
            <a:fld id="{A61E6EDE-DA28-7C44-AB63-3BE236E89771}" type="slidenum">
              <a:rPr lang="en-US" smtClean="0"/>
              <a:t>15</a:t>
            </a:fld>
            <a:endParaRPr lang="en-US"/>
          </a:p>
        </p:txBody>
      </p:sp>
    </p:spTree>
    <p:extLst>
      <p:ext uri="{BB962C8B-B14F-4D97-AF65-F5344CB8AC3E}">
        <p14:creationId xmlns:p14="http://schemas.microsoft.com/office/powerpoint/2010/main" val="289016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Amanda</a:t>
            </a:r>
          </a:p>
          <a:p>
            <a:endParaRPr lang="en-US" dirty="0"/>
          </a:p>
          <a:p>
            <a:r>
              <a:rPr lang="en-US" dirty="0"/>
              <a:t>Accompanying this recording is a Stakeholder Mapping Template which is a tool that can be used  internally by those that are coordinating systems planning work to end homelessness – this is an exercise that can be quite useful and can be updated or referred back to at various points in the systems planning and implementation process. </a:t>
            </a:r>
          </a:p>
          <a:p>
            <a:endParaRPr lang="en-US" dirty="0"/>
          </a:p>
          <a:p>
            <a:r>
              <a:rPr lang="en-US" dirty="0"/>
              <a:t>This isn’t meant to be simply a practical exercise of creating a contact list – though it does accomplish this - it’s also a deeply intentional, reflexive activity. A lot of the time we just DO stakeholder engagement, but rarely do we take the time to reflect on those relationships and connections – where they’re at and where you need them to go. </a:t>
            </a:r>
          </a:p>
          <a:p>
            <a:endParaRPr lang="en-US" dirty="0"/>
          </a:p>
          <a:p>
            <a:r>
              <a:rPr lang="en-US" dirty="0"/>
              <a:t>It will document the individuals or organizations relevant to your work and allows you to do some interesting analysis. </a:t>
            </a:r>
          </a:p>
        </p:txBody>
      </p:sp>
      <p:sp>
        <p:nvSpPr>
          <p:cNvPr id="4" name="Slide Number Placeholder 3"/>
          <p:cNvSpPr>
            <a:spLocks noGrp="1"/>
          </p:cNvSpPr>
          <p:nvPr>
            <p:ph type="sldNum" sz="quarter" idx="5"/>
          </p:nvPr>
        </p:nvSpPr>
        <p:spPr/>
        <p:txBody>
          <a:bodyPr/>
          <a:lstStyle/>
          <a:p>
            <a:fld id="{A61E6EDE-DA28-7C44-AB63-3BE236E89771}" type="slidenum">
              <a:rPr lang="en-US" smtClean="0"/>
              <a:t>16</a:t>
            </a:fld>
            <a:endParaRPr lang="en-US"/>
          </a:p>
        </p:txBody>
      </p:sp>
    </p:spTree>
    <p:extLst>
      <p:ext uri="{BB962C8B-B14F-4D97-AF65-F5344CB8AC3E}">
        <p14:creationId xmlns:p14="http://schemas.microsoft.com/office/powerpoint/2010/main" val="3727146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Amanda</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To begin to develop a strategy for engaging the stakeholders not yet connected to your work, you will want to first map out who IS in your network, their skills/areas of expertise that they bring to the table, the degree to which they are currently engaged, and how you would like them to be engaged (to what degree? On what?). </a:t>
            </a:r>
            <a:endParaRPr lang="en-CA" b="0" dirty="0">
              <a:effectLst/>
            </a:endParaRPr>
          </a:p>
        </p:txBody>
      </p:sp>
      <p:sp>
        <p:nvSpPr>
          <p:cNvPr id="4" name="Slide Number Placeholder 3"/>
          <p:cNvSpPr>
            <a:spLocks noGrp="1"/>
          </p:cNvSpPr>
          <p:nvPr>
            <p:ph type="sldNum" sz="quarter" idx="5"/>
          </p:nvPr>
        </p:nvSpPr>
        <p:spPr/>
        <p:txBody>
          <a:bodyPr/>
          <a:lstStyle/>
          <a:p>
            <a:fld id="{A61E6EDE-DA28-7C44-AB63-3BE236E89771}" type="slidenum">
              <a:rPr lang="en-US" smtClean="0"/>
              <a:t>17</a:t>
            </a:fld>
            <a:endParaRPr lang="en-US"/>
          </a:p>
        </p:txBody>
      </p:sp>
    </p:spTree>
    <p:extLst>
      <p:ext uri="{BB962C8B-B14F-4D97-AF65-F5344CB8AC3E}">
        <p14:creationId xmlns:p14="http://schemas.microsoft.com/office/powerpoint/2010/main" val="3139112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Amanda</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Using the Stakeholder Mapping Template can be broken down into 4 steps: </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Step 1: Is mapping out all existing stakeholders that are in your network working to prevent and end homelessness</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Step 2: Is where those stakeholders are categorized to help identify what activities they should be involved in, how they might be engaged and what degree of trust exists that may need to be nurtured for better impact moving forward. </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Step 3: Is using the information and stakeholder map you have to determine where to put more energy, who still needs to be engaged, and how you might move forward. </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Step 4: Is where special considerations for government and organizational policy come in. </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David and I will walk you through these steps.  As we go through, remember to use your Feedback Grid – we want to know whether this Template is going to be useful to you, what you like about it, and where there might be remaining questions or room for improvement. </a:t>
            </a:r>
            <a:endParaRPr lang="en-CA" b="0" dirty="0">
              <a:effectLst/>
            </a:endParaRPr>
          </a:p>
        </p:txBody>
      </p:sp>
      <p:sp>
        <p:nvSpPr>
          <p:cNvPr id="4" name="Slide Number Placeholder 3"/>
          <p:cNvSpPr>
            <a:spLocks noGrp="1"/>
          </p:cNvSpPr>
          <p:nvPr>
            <p:ph type="sldNum" sz="quarter" idx="5"/>
          </p:nvPr>
        </p:nvSpPr>
        <p:spPr/>
        <p:txBody>
          <a:bodyPr/>
          <a:lstStyle/>
          <a:p>
            <a:fld id="{A61E6EDE-DA28-7C44-AB63-3BE236E89771}" type="slidenum">
              <a:rPr lang="en-US" smtClean="0"/>
              <a:t>18</a:t>
            </a:fld>
            <a:endParaRPr lang="en-US"/>
          </a:p>
        </p:txBody>
      </p:sp>
    </p:spTree>
    <p:extLst>
      <p:ext uri="{BB962C8B-B14F-4D97-AF65-F5344CB8AC3E}">
        <p14:creationId xmlns:p14="http://schemas.microsoft.com/office/powerpoint/2010/main" val="1209177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a:p>
            <a:endParaRPr lang="en-US" dirty="0"/>
          </a:p>
          <a:p>
            <a:r>
              <a:rPr lang="en-US" dirty="0"/>
              <a:t>In the first step so Stakeholder Mapping, you will want to get as many stakeholders you know down on the document in order to get a clear picture of the landscape of housing and homelessness work in your community. </a:t>
            </a:r>
          </a:p>
          <a:p>
            <a:endParaRPr lang="en-US" dirty="0"/>
          </a:p>
          <a:p>
            <a:r>
              <a:rPr lang="en-US" dirty="0"/>
              <a:t>This includes listing their name and affiliation, the stakeholder group they belong to along with any other community activities/initiatives they are already participating in and contributing to. </a:t>
            </a:r>
          </a:p>
          <a:p>
            <a:endParaRPr lang="en-US" dirty="0"/>
          </a:p>
          <a:p>
            <a:r>
              <a:rPr lang="en-US" dirty="0"/>
              <a:t>This is also a great point to think about how relevant they are to your initiative and whether they have influence or decision-making power to drive change. </a:t>
            </a:r>
          </a:p>
          <a:p>
            <a:endParaRPr lang="en-US" dirty="0"/>
          </a:p>
        </p:txBody>
      </p:sp>
      <p:sp>
        <p:nvSpPr>
          <p:cNvPr id="4" name="Slide Number Placeholder 3"/>
          <p:cNvSpPr>
            <a:spLocks noGrp="1"/>
          </p:cNvSpPr>
          <p:nvPr>
            <p:ph type="sldNum" sz="quarter" idx="5"/>
          </p:nvPr>
        </p:nvSpPr>
        <p:spPr/>
        <p:txBody>
          <a:bodyPr/>
          <a:lstStyle/>
          <a:p>
            <a:fld id="{A61E6EDE-DA28-7C44-AB63-3BE236E89771}" type="slidenum">
              <a:rPr lang="en-US" smtClean="0"/>
              <a:t>19</a:t>
            </a:fld>
            <a:endParaRPr lang="en-US"/>
          </a:p>
        </p:txBody>
      </p:sp>
    </p:spTree>
    <p:extLst>
      <p:ext uri="{BB962C8B-B14F-4D97-AF65-F5344CB8AC3E}">
        <p14:creationId xmlns:p14="http://schemas.microsoft.com/office/powerpoint/2010/main" val="1656662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latin typeface="Arial"/>
                <a:cs typeface="Arial"/>
              </a:rPr>
              <a:t>Amanda</a:t>
            </a:r>
          </a:p>
          <a:p>
            <a:endParaRPr lang="en-US" sz="1200" b="1" i="0" dirty="0">
              <a:latin typeface="Arial"/>
              <a:cs typeface="Arial"/>
            </a:endParaRPr>
          </a:p>
          <a:p>
            <a:r>
              <a:rPr lang="en-US" sz="1200" b="1" i="0" dirty="0">
                <a:latin typeface="Arial"/>
                <a:cs typeface="Arial"/>
              </a:rPr>
              <a:t>Next, you can start to categorize these stakeholders in a few different ways – the first being by the role they play for the initiative: as a Champion, a Cheerleader, or possibly a Challenger.</a:t>
            </a:r>
          </a:p>
          <a:p>
            <a:endParaRPr lang="en-US" sz="1200" b="1" i="0" dirty="0">
              <a:latin typeface="Arial"/>
              <a:cs typeface="Arial"/>
            </a:endParaRPr>
          </a:p>
          <a:p>
            <a:r>
              <a:rPr lang="en-US" sz="1200" b="1" i="0" dirty="0">
                <a:latin typeface="Arial"/>
                <a:cs typeface="Arial"/>
              </a:rPr>
              <a:t>Champion</a:t>
            </a:r>
            <a:r>
              <a:rPr lang="en-US" sz="1200" b="0" i="0" dirty="0">
                <a:latin typeface="Arial"/>
                <a:cs typeface="Arial"/>
              </a:rPr>
              <a:t> </a:t>
            </a:r>
            <a:r>
              <a:rPr lang="en-US" sz="1200" b="0" i="0" dirty="0">
                <a:solidFill>
                  <a:schemeClr val="tx1">
                    <a:lumMod val="75000"/>
                    <a:lumOff val="25000"/>
                  </a:schemeClr>
                </a:solidFill>
                <a:latin typeface="Arial"/>
                <a:cs typeface="Arial"/>
              </a:rPr>
              <a:t>– Active and ardent promoter of your efforts; Mobilizes and brings new people to the table for your cause; Has decision-making power or knows how to reach and involve those who do!</a:t>
            </a:r>
          </a:p>
          <a:p>
            <a:endParaRPr lang="en-US" sz="1200" dirty="0">
              <a:solidFill>
                <a:schemeClr val="tx1">
                  <a:lumMod val="75000"/>
                  <a:lumOff val="25000"/>
                </a:schemeClr>
              </a:solidFill>
              <a:latin typeface="Arial"/>
              <a:cs typeface="Arial"/>
            </a:endParaRPr>
          </a:p>
          <a:p>
            <a:r>
              <a:rPr lang="en-US" sz="1200" b="1" i="0" dirty="0">
                <a:latin typeface="Arial"/>
                <a:cs typeface="Arial"/>
              </a:rPr>
              <a:t>Cheerleader</a:t>
            </a:r>
            <a:r>
              <a:rPr lang="en-US" sz="1200" b="0" i="0" dirty="0">
                <a:solidFill>
                  <a:schemeClr val="tx1">
                    <a:lumMod val="75000"/>
                    <a:lumOff val="25000"/>
                  </a:schemeClr>
                </a:solidFill>
                <a:latin typeface="Arial"/>
                <a:cs typeface="Arial"/>
              </a:rPr>
              <a:t> – Supporter of your efforts; Key player that is heavily implicated in the work of design and implementation of Systems Planning efforts</a:t>
            </a:r>
          </a:p>
          <a:p>
            <a:endParaRPr lang="en-US" sz="1200" dirty="0">
              <a:solidFill>
                <a:schemeClr val="tx1">
                  <a:lumMod val="75000"/>
                  <a:lumOff val="25000"/>
                </a:schemeClr>
              </a:solidFill>
              <a:latin typeface="Arial"/>
              <a:cs typeface="Arial"/>
            </a:endParaRPr>
          </a:p>
          <a:p>
            <a:r>
              <a:rPr lang="en-US" sz="1200" b="1" i="0" dirty="0">
                <a:latin typeface="Arial"/>
                <a:cs typeface="Arial"/>
              </a:rPr>
              <a:t>Productive Challenger </a:t>
            </a:r>
            <a:r>
              <a:rPr lang="en-US" sz="1200" b="0" i="0" dirty="0">
                <a:solidFill>
                  <a:schemeClr val="tx1">
                    <a:lumMod val="75000"/>
                    <a:lumOff val="25000"/>
                  </a:schemeClr>
                </a:solidFill>
                <a:latin typeface="Arial"/>
                <a:cs typeface="Arial"/>
              </a:rPr>
              <a:t>– Constructively critical of your efforts; Can be relied upon to give honest assessments and advice with an eye toward solutions</a:t>
            </a:r>
          </a:p>
          <a:p>
            <a:endParaRPr lang="en-US" sz="1200" dirty="0">
              <a:solidFill>
                <a:schemeClr val="tx1">
                  <a:lumMod val="75000"/>
                  <a:lumOff val="25000"/>
                </a:schemeClr>
              </a:solidFill>
              <a:latin typeface="Arial"/>
              <a:cs typeface="Arial"/>
            </a:endParaRPr>
          </a:p>
          <a:p>
            <a:r>
              <a:rPr lang="en-US" sz="1200" b="1" i="0" dirty="0">
                <a:latin typeface="Arial"/>
                <a:cs typeface="Arial"/>
              </a:rPr>
              <a:t>Toxic Challenger </a:t>
            </a:r>
            <a:r>
              <a:rPr lang="en-US" sz="1200" b="0" i="0" dirty="0">
                <a:solidFill>
                  <a:schemeClr val="tx1">
                    <a:lumMod val="75000"/>
                    <a:lumOff val="25000"/>
                  </a:schemeClr>
                </a:solidFill>
                <a:latin typeface="Arial"/>
                <a:cs typeface="Arial"/>
              </a:rPr>
              <a:t>– Resists change by actively sowing discord, doubt and distrust without interest in moving toward solutions. Unresolved experiences of broken trust, failed attempts and burn out can often be at the heart of Toxic Challengers’ attitudes and behavior – need to be aware of this and, depending on their relevance and influence in the initiative, work to change the conversation or manage how they are involved in the work</a:t>
            </a:r>
          </a:p>
          <a:p>
            <a:endParaRPr lang="en-US" dirty="0"/>
          </a:p>
          <a:p>
            <a:endParaRPr lang="en-US" dirty="0"/>
          </a:p>
          <a:p>
            <a:r>
              <a:rPr lang="en-US" dirty="0"/>
              <a:t>A NOTE on Toxic Challengers: Remember that we cannot assume that people are static and unchangeable – otherwise we may miss opportunities to build trust and change hearts and minds. Your job when you encounter Toxic Challengers is to get to the root of the toxicity – where is this coming from? Is this an issue of trust in me? In the work? In the community? How long has this been going on? Do I know the full story?</a:t>
            </a:r>
          </a:p>
          <a:p>
            <a:endParaRPr lang="en-US" dirty="0"/>
          </a:p>
          <a:p>
            <a:r>
              <a:rPr lang="en-US" dirty="0"/>
              <a:t>That leads us to our next assessment...</a:t>
            </a:r>
          </a:p>
        </p:txBody>
      </p:sp>
      <p:sp>
        <p:nvSpPr>
          <p:cNvPr id="4" name="Slide Number Placeholder 3"/>
          <p:cNvSpPr>
            <a:spLocks noGrp="1"/>
          </p:cNvSpPr>
          <p:nvPr>
            <p:ph type="sldNum" sz="quarter" idx="5"/>
          </p:nvPr>
        </p:nvSpPr>
        <p:spPr/>
        <p:txBody>
          <a:bodyPr/>
          <a:lstStyle/>
          <a:p>
            <a:fld id="{A61E6EDE-DA28-7C44-AB63-3BE236E89771}" type="slidenum">
              <a:rPr lang="en-US" smtClean="0"/>
              <a:t>20</a:t>
            </a:fld>
            <a:endParaRPr lang="en-US"/>
          </a:p>
        </p:txBody>
      </p:sp>
    </p:spTree>
    <p:extLst>
      <p:ext uri="{BB962C8B-B14F-4D97-AF65-F5344CB8AC3E}">
        <p14:creationId xmlns:p14="http://schemas.microsoft.com/office/powerpoint/2010/main" val="114797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Hi everyone! Thanks Lindsay for the introductions and thank you to the viewers for taking the time to watch this webinar. We hope you’ll find it valuable and informative to your local practice in Systems Planning! </a:t>
            </a:r>
          </a:p>
          <a:p>
            <a:endParaRPr lang="en-US" dirty="0"/>
          </a:p>
          <a:p>
            <a:r>
              <a:rPr lang="en-US" dirty="0"/>
              <a:t>If the content in this webinar sparks any ideas, stories, comments or questions that you would like to share or discuss with us or others doing this work, please add them to the Learning Hub discussion section or feel free to contact myself or David. We’d love to hear from you!</a:t>
            </a:r>
          </a:p>
          <a:p>
            <a:endParaRPr lang="en-US" dirty="0"/>
          </a:p>
          <a:p>
            <a:pPr marL="0" lvl="0" indent="0" algn="l" rtl="0">
              <a:spcBef>
                <a:spcPts val="0"/>
              </a:spcBef>
              <a:spcAft>
                <a:spcPts val="0"/>
              </a:spcAft>
              <a:buNone/>
            </a:pPr>
            <a:endParaRPr dirty="0"/>
          </a:p>
        </p:txBody>
      </p:sp>
      <p:sp>
        <p:nvSpPr>
          <p:cNvPr id="155" name="Google Shape;1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028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75000"/>
                    <a:lumOff val="25000"/>
                  </a:schemeClr>
                </a:solidFill>
                <a:latin typeface="Arial"/>
                <a:cs typeface="Arial"/>
              </a:rPr>
              <a:t>Amanda</a:t>
            </a:r>
          </a:p>
          <a:p>
            <a:endParaRPr lang="en-US" sz="1200" dirty="0">
              <a:solidFill>
                <a:schemeClr val="tx1">
                  <a:lumMod val="75000"/>
                  <a:lumOff val="25000"/>
                </a:schemeClr>
              </a:solidFill>
              <a:latin typeface="Arial"/>
              <a:cs typeface="Arial"/>
            </a:endParaRPr>
          </a:p>
          <a:p>
            <a:r>
              <a:rPr lang="en-US" sz="1200" dirty="0">
                <a:solidFill>
                  <a:schemeClr val="tx1">
                    <a:lumMod val="75000"/>
                    <a:lumOff val="25000"/>
                  </a:schemeClr>
                </a:solidFill>
                <a:latin typeface="Arial"/>
                <a:cs typeface="Arial"/>
              </a:rPr>
              <a:t>As Mary-Jane speaks to in her Module on Preparing for Change, building and maintaining trust is an essential element to systems planning work – and work with people in general. </a:t>
            </a:r>
          </a:p>
          <a:p>
            <a:endParaRPr lang="en-US" sz="1200" dirty="0">
              <a:solidFill>
                <a:schemeClr val="tx1">
                  <a:lumMod val="75000"/>
                  <a:lumOff val="25000"/>
                </a:schemeClr>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Arial"/>
                <a:cs typeface="Arial"/>
              </a:rPr>
              <a:t>Trust flows both ways and takes work! </a:t>
            </a:r>
          </a:p>
          <a:p>
            <a:endParaRPr lang="en-US" sz="1200" dirty="0">
              <a:solidFill>
                <a:schemeClr val="tx1">
                  <a:lumMod val="75000"/>
                  <a:lumOff val="25000"/>
                </a:schemeClr>
              </a:solidFill>
              <a:latin typeface="Arial"/>
              <a:cs typeface="Arial"/>
            </a:endParaRPr>
          </a:p>
          <a:p>
            <a:r>
              <a:rPr lang="en-US" sz="1200" dirty="0">
                <a:solidFill>
                  <a:schemeClr val="tx1">
                    <a:lumMod val="75000"/>
                    <a:lumOff val="25000"/>
                  </a:schemeClr>
                </a:solidFill>
                <a:latin typeface="Arial"/>
                <a:cs typeface="Arial"/>
              </a:rPr>
              <a:t>Using the Stakeholder Mapping template, we recommend that Systems Planners reflect on the level of trust they have in a particular stakeholder, and your impression of the level of trust they might have in you. This can help point to people or groups that you might want to engage in different ways to create more trust, or heal broken trust. </a:t>
            </a:r>
          </a:p>
          <a:p>
            <a:endParaRPr lang="en-US" sz="1200" dirty="0">
              <a:solidFill>
                <a:schemeClr val="tx1">
                  <a:lumMod val="75000"/>
                  <a:lumOff val="25000"/>
                </a:schemeClr>
              </a:solidFill>
              <a:latin typeface="Arial"/>
              <a:cs typeface="Arial"/>
            </a:endParaRPr>
          </a:p>
          <a:p>
            <a:r>
              <a:rPr lang="en-US" sz="1200" dirty="0">
                <a:solidFill>
                  <a:schemeClr val="tx1">
                    <a:lumMod val="75000"/>
                    <a:lumOff val="25000"/>
                  </a:schemeClr>
                </a:solidFill>
                <a:latin typeface="Arial"/>
                <a:cs typeface="Arial"/>
              </a:rPr>
              <a:t>Low trust can be at the root of many barriers to engagement and progress</a:t>
            </a:r>
          </a:p>
          <a:p>
            <a:endParaRPr lang="en-US" sz="1200" dirty="0">
              <a:solidFill>
                <a:schemeClr val="tx1">
                  <a:lumMod val="75000"/>
                  <a:lumOff val="25000"/>
                </a:schemeClr>
              </a:solidFill>
              <a:latin typeface="Arial"/>
              <a:cs typeface="Arial"/>
            </a:endParaRPr>
          </a:p>
          <a:p>
            <a:r>
              <a:rPr lang="en-US" sz="1200" dirty="0">
                <a:solidFill>
                  <a:schemeClr val="tx1">
                    <a:lumMod val="75000"/>
                    <a:lumOff val="25000"/>
                  </a:schemeClr>
                </a:solidFill>
                <a:latin typeface="Arial"/>
                <a:cs typeface="Arial"/>
              </a:rPr>
              <a:t>If you have identified someone to be a toxic challenger in your network that has a high degree of relevance and/or influence on your initiative, take a good look at where the trust levels are at for a possible indication of how you might need to approach this person moving forward in order to create or restore trust and work toward common goals. </a:t>
            </a:r>
          </a:p>
          <a:p>
            <a:endParaRPr lang="en-US" dirty="0"/>
          </a:p>
        </p:txBody>
      </p:sp>
      <p:sp>
        <p:nvSpPr>
          <p:cNvPr id="4" name="Slide Number Placeholder 3"/>
          <p:cNvSpPr>
            <a:spLocks noGrp="1"/>
          </p:cNvSpPr>
          <p:nvPr>
            <p:ph type="sldNum" sz="quarter" idx="5"/>
          </p:nvPr>
        </p:nvSpPr>
        <p:spPr/>
        <p:txBody>
          <a:bodyPr/>
          <a:lstStyle/>
          <a:p>
            <a:fld id="{A61E6EDE-DA28-7C44-AB63-3BE236E89771}" type="slidenum">
              <a:rPr lang="en-US" smtClean="0"/>
              <a:t>21</a:t>
            </a:fld>
            <a:endParaRPr lang="en-US"/>
          </a:p>
        </p:txBody>
      </p:sp>
    </p:spTree>
    <p:extLst>
      <p:ext uri="{BB962C8B-B14F-4D97-AF65-F5344CB8AC3E}">
        <p14:creationId xmlns:p14="http://schemas.microsoft.com/office/powerpoint/2010/main" val="318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r>
              <a:rPr lang="en-US" dirty="0"/>
              <a:t>From there you want to look at the strengths of the individual. We’ve provided a skills matrix as a starting point for identifying high-impact stakeholders that you may want to have involved in your work in some way. </a:t>
            </a:r>
          </a:p>
          <a:p>
            <a:endParaRPr lang="en-US" dirty="0"/>
          </a:p>
          <a:p>
            <a:r>
              <a:rPr lang="en-US" dirty="0"/>
              <a:t>The more skills in this matrix a person possesses, the more likely it is you want them involved in the leadership and work of systems change. </a:t>
            </a:r>
          </a:p>
          <a:p>
            <a:endParaRPr lang="en-US" dirty="0"/>
          </a:p>
          <a:p>
            <a:r>
              <a:rPr lang="en-US" dirty="0"/>
              <a:t>However, something important to note here is that if an individual lacks some of these skills, but is highly relevant and/or highly influential, you won’t necessarily want to count them out of your engagement efforts, but may want to create opportunities for skill-building to strengthen and support those stakeholders. </a:t>
            </a:r>
          </a:p>
          <a:p>
            <a:endParaRPr lang="en-US" dirty="0"/>
          </a:p>
        </p:txBody>
      </p:sp>
      <p:sp>
        <p:nvSpPr>
          <p:cNvPr id="4" name="Slide Number Placeholder 3"/>
          <p:cNvSpPr>
            <a:spLocks noGrp="1"/>
          </p:cNvSpPr>
          <p:nvPr>
            <p:ph type="sldNum" sz="quarter" idx="5"/>
          </p:nvPr>
        </p:nvSpPr>
        <p:spPr/>
        <p:txBody>
          <a:bodyPr/>
          <a:lstStyle/>
          <a:p>
            <a:fld id="{A61E6EDE-DA28-7C44-AB63-3BE236E89771}" type="slidenum">
              <a:rPr lang="en-US" smtClean="0"/>
              <a:t>22</a:t>
            </a:fld>
            <a:endParaRPr lang="en-US"/>
          </a:p>
        </p:txBody>
      </p:sp>
    </p:spTree>
    <p:extLst>
      <p:ext uri="{BB962C8B-B14F-4D97-AF65-F5344CB8AC3E}">
        <p14:creationId xmlns:p14="http://schemas.microsoft.com/office/powerpoint/2010/main" val="418342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r>
              <a:rPr lang="en-US" dirty="0"/>
              <a:t>Next, given all of the information you’ve included in the Mapping Template so far, you’ll want to consider what areas of activity you might want to include each stakeholder in. </a:t>
            </a:r>
          </a:p>
          <a:p>
            <a:endParaRPr lang="en-US" dirty="0"/>
          </a:p>
          <a:p>
            <a:r>
              <a:rPr lang="en-US" dirty="0"/>
              <a:t>There may be some stakeholders you want to engage in multiple components of the work. </a:t>
            </a:r>
          </a:p>
          <a:p>
            <a:endParaRPr lang="en-US" dirty="0"/>
          </a:p>
          <a:p>
            <a:r>
              <a:rPr lang="en-US" dirty="0"/>
              <a:t>There may be stakeholders who drive their own processes alongside yours to meet at a targeted outcome. Systems planning doesn’t mean one system is designed, it means we capture the strengths of multiple systems and ensure we know the connection and intersecting points of each. </a:t>
            </a:r>
          </a:p>
          <a:p>
            <a:endParaRPr lang="en-US" dirty="0"/>
          </a:p>
        </p:txBody>
      </p:sp>
      <p:sp>
        <p:nvSpPr>
          <p:cNvPr id="4" name="Slide Number Placeholder 3"/>
          <p:cNvSpPr>
            <a:spLocks noGrp="1"/>
          </p:cNvSpPr>
          <p:nvPr>
            <p:ph type="sldNum" sz="quarter" idx="5"/>
          </p:nvPr>
        </p:nvSpPr>
        <p:spPr/>
        <p:txBody>
          <a:bodyPr/>
          <a:lstStyle/>
          <a:p>
            <a:fld id="{A61E6EDE-DA28-7C44-AB63-3BE236E89771}" type="slidenum">
              <a:rPr lang="en-US" smtClean="0"/>
              <a:t>23</a:t>
            </a:fld>
            <a:endParaRPr lang="en-US"/>
          </a:p>
        </p:txBody>
      </p:sp>
    </p:spTree>
    <p:extLst>
      <p:ext uri="{BB962C8B-B14F-4D97-AF65-F5344CB8AC3E}">
        <p14:creationId xmlns:p14="http://schemas.microsoft.com/office/powerpoint/2010/main" val="1913598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a:p>
            <a:endParaRPr lang="en-US" dirty="0"/>
          </a:p>
          <a:p>
            <a:r>
              <a:rPr lang="en-US" dirty="0"/>
              <a:t>Finally, when you’re mapping these stakeholders, think about the degree to which they are engaged in the work now, and how engaged you’d like them to be. </a:t>
            </a:r>
          </a:p>
          <a:p>
            <a:endParaRPr lang="en-US" dirty="0"/>
          </a:p>
          <a:p>
            <a:r>
              <a:rPr lang="en-US" dirty="0"/>
              <a:t>If they’re NOT as engaged as you would like them to be, this will indicate that there is some work to be done to determine how to get them to that desired degree of engagement.  </a:t>
            </a:r>
          </a:p>
          <a:p>
            <a:endParaRPr lang="en-US" dirty="0"/>
          </a:p>
          <a:p>
            <a:r>
              <a:rPr lang="en-US" dirty="0"/>
              <a:t>What is keeping them from being that engaged? What supports might that individual require to reach that desired degree of engagement?</a:t>
            </a:r>
          </a:p>
          <a:p>
            <a:endParaRPr lang="en-US" dirty="0"/>
          </a:p>
        </p:txBody>
      </p:sp>
      <p:sp>
        <p:nvSpPr>
          <p:cNvPr id="4" name="Slide Number Placeholder 3"/>
          <p:cNvSpPr>
            <a:spLocks noGrp="1"/>
          </p:cNvSpPr>
          <p:nvPr>
            <p:ph type="sldNum" sz="quarter" idx="5"/>
          </p:nvPr>
        </p:nvSpPr>
        <p:spPr/>
        <p:txBody>
          <a:bodyPr/>
          <a:lstStyle/>
          <a:p>
            <a:fld id="{A61E6EDE-DA28-7C44-AB63-3BE236E89771}" type="slidenum">
              <a:rPr lang="en-US" smtClean="0"/>
              <a:t>24</a:t>
            </a:fld>
            <a:endParaRPr lang="en-US"/>
          </a:p>
        </p:txBody>
      </p:sp>
    </p:spTree>
    <p:extLst>
      <p:ext uri="{BB962C8B-B14F-4D97-AF65-F5344CB8AC3E}">
        <p14:creationId xmlns:p14="http://schemas.microsoft.com/office/powerpoint/2010/main" val="189896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r>
              <a:rPr lang="en-US" dirty="0"/>
              <a:t>The resulting data from the mapping process sets up opportunities to fill gaps in your network. I liken the engagement of new stakeholders to the engagement many of you and your teams do on the ground attracting new land lords. </a:t>
            </a:r>
          </a:p>
          <a:p>
            <a:endParaRPr lang="en-US" dirty="0"/>
          </a:p>
          <a:p>
            <a:r>
              <a:rPr lang="en-US" dirty="0"/>
              <a:t>Building the case, offering the opportunity, connecting the important dots and facilitating the transaction.</a:t>
            </a:r>
          </a:p>
          <a:p>
            <a:endParaRPr lang="en-US" dirty="0"/>
          </a:p>
          <a:p>
            <a:r>
              <a:rPr lang="en-US" dirty="0"/>
              <a:t>This is also a time where you can deep dive into policy. Existing strategies, plans, efforts that you can mine…. Mining to the point where you link up with high-impact individuals and call them into your work. Much like the landlord analogy, building the case, offering the opportunity and connecting the important strategic dots for them. </a:t>
            </a:r>
          </a:p>
        </p:txBody>
      </p:sp>
      <p:sp>
        <p:nvSpPr>
          <p:cNvPr id="4" name="Slide Number Placeholder 3"/>
          <p:cNvSpPr>
            <a:spLocks noGrp="1"/>
          </p:cNvSpPr>
          <p:nvPr>
            <p:ph type="sldNum" sz="quarter" idx="5"/>
          </p:nvPr>
        </p:nvSpPr>
        <p:spPr/>
        <p:txBody>
          <a:bodyPr/>
          <a:lstStyle/>
          <a:p>
            <a:fld id="{A61E6EDE-DA28-7C44-AB63-3BE236E89771}" type="slidenum">
              <a:rPr lang="en-US" smtClean="0"/>
              <a:t>25</a:t>
            </a:fld>
            <a:endParaRPr lang="en-US"/>
          </a:p>
        </p:txBody>
      </p:sp>
    </p:spTree>
    <p:extLst>
      <p:ext uri="{BB962C8B-B14F-4D97-AF65-F5344CB8AC3E}">
        <p14:creationId xmlns:p14="http://schemas.microsoft.com/office/powerpoint/2010/main" val="2620315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solidFill>
                  <a:schemeClr val="tx1">
                    <a:lumMod val="75000"/>
                    <a:lumOff val="25000"/>
                  </a:schemeClr>
                </a:solidFill>
                <a:latin typeface="Arial" panose="020B0604020202020204" pitchFamily="34" charset="0"/>
                <a:cs typeface="Arial" panose="020B0604020202020204" pitchFamily="34" charset="0"/>
              </a:rPr>
              <a:t>David</a:t>
            </a:r>
          </a:p>
          <a:p>
            <a:endParaRPr lang="en-CA" sz="1200" dirty="0">
              <a:solidFill>
                <a:schemeClr val="tx1">
                  <a:lumMod val="75000"/>
                  <a:lumOff val="25000"/>
                </a:schemeClr>
              </a:solidFill>
              <a:latin typeface="Arial" panose="020B0604020202020204" pitchFamily="34" charset="0"/>
              <a:cs typeface="Arial" panose="020B0604020202020204" pitchFamily="34" charset="0"/>
            </a:endParaRPr>
          </a:p>
          <a:p>
            <a:r>
              <a:rPr lang="en-CA" sz="1200" dirty="0">
                <a:solidFill>
                  <a:schemeClr val="tx1">
                    <a:lumMod val="75000"/>
                    <a:lumOff val="25000"/>
                  </a:schemeClr>
                </a:solidFill>
                <a:latin typeface="Arial" panose="020B0604020202020204" pitchFamily="34" charset="0"/>
                <a:cs typeface="Arial" panose="020B0604020202020204" pitchFamily="34" charset="0"/>
              </a:rPr>
              <a:t>What are the key policy levers (both government and organizational) you can tie your system planning efforts to? </a:t>
            </a:r>
          </a:p>
          <a:p>
            <a:pPr fontAlgn="base"/>
            <a:endParaRPr lang="en-CA" sz="1200" dirty="0">
              <a:solidFill>
                <a:schemeClr val="tx1">
                  <a:lumMod val="75000"/>
                  <a:lumOff val="25000"/>
                </a:schemeClr>
              </a:solidFill>
              <a:latin typeface="Arial" panose="020B0604020202020204" pitchFamily="34" charset="0"/>
              <a:cs typeface="Arial" panose="020B0604020202020204" pitchFamily="34" charset="0"/>
            </a:endParaRPr>
          </a:p>
          <a:p>
            <a:pPr fontAlgn="base"/>
            <a:r>
              <a:rPr lang="en-CA" sz="1200" dirty="0">
                <a:solidFill>
                  <a:schemeClr val="tx1">
                    <a:lumMod val="75000"/>
                    <a:lumOff val="25000"/>
                  </a:schemeClr>
                </a:solidFill>
                <a:latin typeface="Arial" panose="020B0604020202020204" pitchFamily="34" charset="0"/>
                <a:cs typeface="Arial" panose="020B0604020202020204" pitchFamily="34" charset="0"/>
              </a:rPr>
              <a:t>	Who from these policy efforts should you engage?</a:t>
            </a:r>
          </a:p>
          <a:p>
            <a:endParaRPr lang="en-CA" sz="1200" dirty="0">
              <a:solidFill>
                <a:schemeClr val="tx1">
                  <a:lumMod val="75000"/>
                  <a:lumOff val="25000"/>
                </a:schemeClr>
              </a:solidFill>
              <a:latin typeface="Arial" panose="020B0604020202020204" pitchFamily="34" charset="0"/>
              <a:cs typeface="Arial" panose="020B0604020202020204" pitchFamily="34" charset="0"/>
            </a:endParaRPr>
          </a:p>
          <a:p>
            <a:r>
              <a:rPr lang="en-CA" sz="1200" dirty="0">
                <a:solidFill>
                  <a:schemeClr val="tx1">
                    <a:lumMod val="75000"/>
                    <a:lumOff val="25000"/>
                  </a:schemeClr>
                </a:solidFill>
                <a:latin typeface="Arial" panose="020B0604020202020204" pitchFamily="34" charset="0"/>
                <a:cs typeface="Arial" panose="020B0604020202020204" pitchFamily="34" charset="0"/>
              </a:rPr>
              <a:t>Have other strategies and plans been crafted that have direct intersections with the key systems individuals experiencing homelessness may access?</a:t>
            </a:r>
          </a:p>
          <a:p>
            <a:pPr fontAlgn="base"/>
            <a:r>
              <a:rPr lang="en-CA" sz="1200" dirty="0">
                <a:solidFill>
                  <a:schemeClr val="tx1">
                    <a:lumMod val="75000"/>
                    <a:lumOff val="25000"/>
                  </a:schemeClr>
                </a:solidFill>
                <a:latin typeface="Arial" panose="020B0604020202020204" pitchFamily="34" charset="0"/>
                <a:cs typeface="Arial" panose="020B0604020202020204" pitchFamily="34" charset="0"/>
              </a:rPr>
              <a:t>	</a:t>
            </a:r>
          </a:p>
          <a:p>
            <a:pPr fontAlgn="base"/>
            <a:r>
              <a:rPr lang="en-CA" sz="1200" dirty="0">
                <a:solidFill>
                  <a:schemeClr val="tx1">
                    <a:lumMod val="75000"/>
                    <a:lumOff val="25000"/>
                  </a:schemeClr>
                </a:solidFill>
                <a:latin typeface="Arial" panose="020B0604020202020204" pitchFamily="34" charset="0"/>
                <a:cs typeface="Arial" panose="020B0604020202020204" pitchFamily="34" charset="0"/>
              </a:rPr>
              <a:t>	How can stakeholders from these systems play a role in the engagement process? </a:t>
            </a:r>
            <a:br>
              <a:rPr lang="en-CA" sz="1200" dirty="0">
                <a:solidFill>
                  <a:schemeClr val="tx1">
                    <a:lumMod val="75000"/>
                    <a:lumOff val="25000"/>
                  </a:schemeClr>
                </a:solidFill>
                <a:latin typeface="Arial" panose="020B0604020202020204" pitchFamily="34" charset="0"/>
                <a:cs typeface="Arial" panose="020B0604020202020204" pitchFamily="34" charset="0"/>
              </a:rPr>
            </a:br>
            <a:endParaRPr lang="en-CA" sz="1200" dirty="0">
              <a:solidFill>
                <a:schemeClr val="tx1">
                  <a:lumMod val="75000"/>
                  <a:lumOff val="25000"/>
                </a:schemeClr>
              </a:solidFill>
              <a:latin typeface="Arial" panose="020B0604020202020204" pitchFamily="34" charset="0"/>
              <a:cs typeface="Arial" panose="020B0604020202020204" pitchFamily="34" charset="0"/>
            </a:endParaRPr>
          </a:p>
          <a:p>
            <a:pPr fontAlgn="base"/>
            <a:r>
              <a:rPr lang="en-CA" sz="1200" dirty="0">
                <a:solidFill>
                  <a:schemeClr val="tx1">
                    <a:lumMod val="75000"/>
                    <a:lumOff val="25000"/>
                  </a:schemeClr>
                </a:solidFill>
                <a:latin typeface="Arial" panose="020B0604020202020204" pitchFamily="34" charset="0"/>
                <a:cs typeface="Arial" panose="020B0604020202020204" pitchFamily="34" charset="0"/>
              </a:rPr>
              <a:t>What is the current political climate around the issue of housing and homelessness? How might that affect how you engage policy and political actors?</a:t>
            </a:r>
          </a:p>
          <a:p>
            <a:pPr fontAlgn="base"/>
            <a:endParaRPr lang="en-CA" sz="1200" dirty="0">
              <a:solidFill>
                <a:schemeClr val="tx1">
                  <a:lumMod val="75000"/>
                  <a:lumOff val="25000"/>
                </a:schemeClr>
              </a:solidFill>
              <a:latin typeface="Arial" panose="020B0604020202020204" pitchFamily="34" charset="0"/>
              <a:cs typeface="Arial" panose="020B0604020202020204" pitchFamily="34" charset="0"/>
            </a:endParaRPr>
          </a:p>
          <a:p>
            <a:pPr fontAlgn="base"/>
            <a:r>
              <a:rPr lang="en-CA" sz="1200" dirty="0">
                <a:solidFill>
                  <a:schemeClr val="tx1">
                    <a:lumMod val="75000"/>
                    <a:lumOff val="25000"/>
                  </a:schemeClr>
                </a:solidFill>
                <a:latin typeface="Arial" panose="020B0604020202020204" pitchFamily="34" charset="0"/>
                <a:cs typeface="Arial" panose="020B0604020202020204" pitchFamily="34" charset="0"/>
              </a:rPr>
              <a:t>We will explore policy levers and scans further in future modules, but this is a great place to start to think about how your Systems Planning work links up to, aligns with or might come into conflict with existing policies and initiatives. </a:t>
            </a:r>
          </a:p>
          <a:p>
            <a:endParaRPr lang="en-US" dirty="0"/>
          </a:p>
        </p:txBody>
      </p:sp>
      <p:sp>
        <p:nvSpPr>
          <p:cNvPr id="4" name="Slide Number Placeholder 3"/>
          <p:cNvSpPr>
            <a:spLocks noGrp="1"/>
          </p:cNvSpPr>
          <p:nvPr>
            <p:ph type="sldNum" sz="quarter" idx="5"/>
          </p:nvPr>
        </p:nvSpPr>
        <p:spPr/>
        <p:txBody>
          <a:bodyPr/>
          <a:lstStyle/>
          <a:p>
            <a:fld id="{A61E6EDE-DA28-7C44-AB63-3BE236E89771}" type="slidenum">
              <a:rPr lang="en-US" smtClean="0"/>
              <a:t>26</a:t>
            </a:fld>
            <a:endParaRPr lang="en-US"/>
          </a:p>
        </p:txBody>
      </p:sp>
    </p:spTree>
    <p:extLst>
      <p:ext uri="{BB962C8B-B14F-4D97-AF65-F5344CB8AC3E}">
        <p14:creationId xmlns:p14="http://schemas.microsoft.com/office/powerpoint/2010/main" val="3415742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Amanda</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The Stakeholder Mapping tool is very handy when you’re starting out your planning process in a community, because it allows you to be thoughtful and proactive about who and when to engage people, but it is by no means too late to fill it out if you’re further along. Once it has been comprehensively filled out (which will take time) it’s a matter of keeping it updated when new people come onboard or positions and titles change. </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Like I said, it’s a reflexive exercise, not just a practical list. So another use of the tool you may want to consider is to help you troubleshoot when you’re hitting a wall or facing challenges with a particular group of people or individual. Fill out the details for those people if you haven’t already and take a look at things like the influence of the group, whether there may be some toxic challengers and why that might be, where the trust is, or whether there are some skills that are lacking within the group. This can help you take some time to reflect on what is underlying the challenges you’re up against and then come up with a plan for how to move forward. </a:t>
            </a:r>
            <a:endParaRPr lang="en-CA" b="0" dirty="0">
              <a:effectLst/>
            </a:endParaRPr>
          </a:p>
        </p:txBody>
      </p:sp>
      <p:sp>
        <p:nvSpPr>
          <p:cNvPr id="4" name="Slide Number Placeholder 3"/>
          <p:cNvSpPr>
            <a:spLocks noGrp="1"/>
          </p:cNvSpPr>
          <p:nvPr>
            <p:ph type="sldNum" sz="quarter" idx="5"/>
          </p:nvPr>
        </p:nvSpPr>
        <p:spPr/>
        <p:txBody>
          <a:bodyPr/>
          <a:lstStyle/>
          <a:p>
            <a:fld id="{A61E6EDE-DA28-7C44-AB63-3BE236E89771}" type="slidenum">
              <a:rPr lang="en-US" smtClean="0"/>
              <a:t>27</a:t>
            </a:fld>
            <a:endParaRPr lang="en-US"/>
          </a:p>
        </p:txBody>
      </p:sp>
    </p:spTree>
    <p:extLst>
      <p:ext uri="{BB962C8B-B14F-4D97-AF65-F5344CB8AC3E}">
        <p14:creationId xmlns:p14="http://schemas.microsoft.com/office/powerpoint/2010/main" val="1983157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AB – To wrap up this section, here is a Reflective</a:t>
            </a:r>
            <a:r>
              <a:rPr lang="en-US" baseline="0" dirty="0"/>
              <a:t> questions on stakeholder engagement to begin to think about individually or to discus with your teams and community. </a:t>
            </a:r>
            <a:endParaRPr dirty="0"/>
          </a:p>
        </p:txBody>
      </p:sp>
      <p:sp>
        <p:nvSpPr>
          <p:cNvPr id="143" name="Google Shape;14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617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Amanda</a:t>
            </a:r>
          </a:p>
          <a:p>
            <a:endParaRPr lang="en-US" dirty="0"/>
          </a:p>
          <a:p>
            <a:r>
              <a:rPr lang="en-US" dirty="0"/>
              <a:t>When it comes to innovation and systems change, though we deeply believe that what we hope to achieve is important, worth pursuing and valuable – not everyone will be on board from the beginning. </a:t>
            </a:r>
          </a:p>
          <a:p>
            <a:endParaRPr lang="en-US" dirty="0"/>
          </a:p>
          <a:p>
            <a:r>
              <a:rPr lang="en-US" dirty="0"/>
              <a:t>There are a number of reasons that it takes time for good ideas to go mainstream, and when it comes to working with people from different sectors and systems, there’s an added layer of complexity – we need to not only share our passion for Systems Change in a way that makes sense to us, but that speaks to many different people. </a:t>
            </a:r>
          </a:p>
          <a:p>
            <a:endParaRPr lang="en-US" dirty="0"/>
          </a:p>
        </p:txBody>
      </p:sp>
      <p:sp>
        <p:nvSpPr>
          <p:cNvPr id="4" name="Slide Number Placeholder 3"/>
          <p:cNvSpPr>
            <a:spLocks noGrp="1"/>
          </p:cNvSpPr>
          <p:nvPr>
            <p:ph type="sldNum" sz="quarter" idx="5"/>
          </p:nvPr>
        </p:nvSpPr>
        <p:spPr/>
        <p:txBody>
          <a:bodyPr/>
          <a:lstStyle/>
          <a:p>
            <a:fld id="{A61E6EDE-DA28-7C44-AB63-3BE236E89771}" type="slidenum">
              <a:rPr lang="en-US" smtClean="0"/>
              <a:t>30</a:t>
            </a:fld>
            <a:endParaRPr lang="en-US"/>
          </a:p>
        </p:txBody>
      </p:sp>
    </p:spTree>
    <p:extLst>
      <p:ext uri="{BB962C8B-B14F-4D97-AF65-F5344CB8AC3E}">
        <p14:creationId xmlns:p14="http://schemas.microsoft.com/office/powerpoint/2010/main" val="2188542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Amanda</a:t>
            </a:r>
          </a:p>
          <a:p>
            <a:endParaRPr lang="en-US" dirty="0"/>
          </a:p>
          <a:p>
            <a:r>
              <a:rPr lang="en-US" dirty="0"/>
              <a:t>Moving into the actual how-to of stakeholder engagement is much more fraught with contextual factors that can complicate the work. Working with people across systems is inherently complex – and that’s not necessarily a bad thing, but it poses some challenges to overcome</a:t>
            </a:r>
          </a:p>
          <a:p>
            <a:endParaRPr lang="en-US" dirty="0"/>
          </a:p>
          <a:p>
            <a:r>
              <a:rPr lang="en-US" dirty="0"/>
              <a:t>Challenges that arise in stakeholder engagement might be because</a:t>
            </a:r>
          </a:p>
          <a:p>
            <a:pPr marL="171450" indent="-171450">
              <a:buFontTx/>
              <a:buChar char="-"/>
            </a:pPr>
            <a:r>
              <a:rPr lang="en-US" dirty="0"/>
              <a:t>the person doesn’t have the same level of knowledge on the issue or understand the issue context and how it relates to them personally, their organization, their sector or their system</a:t>
            </a:r>
          </a:p>
          <a:p>
            <a:pPr marL="171450" indent="-171450">
              <a:buFontTx/>
              <a:buChar char="-"/>
            </a:pPr>
            <a:r>
              <a:rPr lang="en-US" dirty="0"/>
              <a:t>People may also have different perspectives on what the solutions to homelessness might be – or they may not even believe that a solution is possible! </a:t>
            </a:r>
          </a:p>
          <a:p>
            <a:pPr marL="171450" indent="-171450">
              <a:buFontTx/>
              <a:buChar char="-"/>
            </a:pPr>
            <a:r>
              <a:rPr lang="en-US" dirty="0"/>
              <a:t>You might be engaging with someone that has little trust or rapport with you, your organization, or your system</a:t>
            </a:r>
          </a:p>
          <a:p>
            <a:pPr marL="171450" indent="-171450">
              <a:buFontTx/>
              <a:buChar char="-"/>
            </a:pPr>
            <a:r>
              <a:rPr lang="en-US" dirty="0"/>
              <a:t>Different stakeholders are also motivated by different things – what drives a non-profit worker might be very different from what drives a local housing developer, or a bureaucrat or politician. </a:t>
            </a:r>
          </a:p>
          <a:p>
            <a:pPr marL="171450" indent="-171450">
              <a:buFontTx/>
              <a:buChar char="-"/>
            </a:pPr>
            <a:r>
              <a:rPr lang="en-US" dirty="0"/>
              <a:t>Finally, what you might see as positive change, could actually seem threatening to others! When we talk about preventing homelessness, we have to confront the real fears people may have about their jobs changing or no longer being necessary. We need to be empathetic to these feelings of threat and find ways to continue to build buy-in and help them see their role in a world where homelessness is prevented and ended. </a:t>
            </a:r>
          </a:p>
        </p:txBody>
      </p:sp>
      <p:sp>
        <p:nvSpPr>
          <p:cNvPr id="4" name="Slide Number Placeholder 3"/>
          <p:cNvSpPr>
            <a:spLocks noGrp="1"/>
          </p:cNvSpPr>
          <p:nvPr>
            <p:ph type="sldNum" sz="quarter" idx="5"/>
          </p:nvPr>
        </p:nvSpPr>
        <p:spPr/>
        <p:txBody>
          <a:bodyPr/>
          <a:lstStyle/>
          <a:p>
            <a:fld id="{A61E6EDE-DA28-7C44-AB63-3BE236E89771}" type="slidenum">
              <a:rPr lang="en-US" smtClean="0"/>
              <a:t>31</a:t>
            </a:fld>
            <a:endParaRPr lang="en-US"/>
          </a:p>
        </p:txBody>
      </p:sp>
    </p:spTree>
    <p:extLst>
      <p:ext uri="{BB962C8B-B14F-4D97-AF65-F5344CB8AC3E}">
        <p14:creationId xmlns:p14="http://schemas.microsoft.com/office/powerpoint/2010/main" val="261348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a:p>
            <a:endParaRPr lang="en-US" dirty="0"/>
          </a:p>
          <a:p>
            <a:r>
              <a:rPr lang="en-US" dirty="0"/>
              <a:t>First we will explore who our stakeholders are in the context of Systems Planning</a:t>
            </a:r>
          </a:p>
          <a:p>
            <a:endParaRPr lang="en-US" dirty="0"/>
          </a:p>
          <a:p>
            <a:r>
              <a:rPr lang="en-US" dirty="0"/>
              <a:t>Then we will look at Stakeholder Mapping - how to identify who is in your network currently and who else you should engage</a:t>
            </a:r>
          </a:p>
          <a:p>
            <a:endParaRPr lang="en-US" dirty="0"/>
          </a:p>
          <a:p>
            <a:r>
              <a:rPr lang="en-US" dirty="0"/>
              <a:t>Then we will discuss some of the challenges of stakeholder engagement and some general ways to mitigate those challenges</a:t>
            </a:r>
          </a:p>
          <a:p>
            <a:endParaRPr lang="en-US" dirty="0"/>
          </a:p>
          <a:p>
            <a:r>
              <a:rPr lang="en-US" dirty="0"/>
              <a:t>And finally, we will look ahead to the related content and tools that will become available through the Systems Planning Collective that builds on this foundational module. </a:t>
            </a:r>
          </a:p>
        </p:txBody>
      </p:sp>
      <p:sp>
        <p:nvSpPr>
          <p:cNvPr id="4" name="Slide Number Placeholder 3"/>
          <p:cNvSpPr>
            <a:spLocks noGrp="1"/>
          </p:cNvSpPr>
          <p:nvPr>
            <p:ph type="sldNum" sz="quarter" idx="5"/>
          </p:nvPr>
        </p:nvSpPr>
        <p:spPr/>
        <p:txBody>
          <a:bodyPr/>
          <a:lstStyle/>
          <a:p>
            <a:fld id="{A61E6EDE-DA28-7C44-AB63-3BE236E89771}" type="slidenum">
              <a:rPr lang="en-US" smtClean="0"/>
              <a:t>3</a:t>
            </a:fld>
            <a:endParaRPr lang="en-US"/>
          </a:p>
        </p:txBody>
      </p:sp>
    </p:spTree>
    <p:extLst>
      <p:ext uri="{BB962C8B-B14F-4D97-AF65-F5344CB8AC3E}">
        <p14:creationId xmlns:p14="http://schemas.microsoft.com/office/powerpoint/2010/main" val="2484372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David</a:t>
            </a:r>
          </a:p>
          <a:p>
            <a:endParaRPr lang="en-US" dirty="0"/>
          </a:p>
          <a:p>
            <a:r>
              <a:rPr lang="en-US" dirty="0"/>
              <a:t>This is an area where we want to solicit feedback from yourselves. </a:t>
            </a:r>
          </a:p>
          <a:p>
            <a:endParaRPr lang="en-US" dirty="0"/>
          </a:p>
          <a:p>
            <a:r>
              <a:rPr lang="en-US" dirty="0"/>
              <a:t>We know the sustaining of engagement can be extremely challenging. We’ve all seen leadership across sectors come and go.</a:t>
            </a:r>
          </a:p>
          <a:p>
            <a:endParaRPr lang="en-US" dirty="0"/>
          </a:p>
          <a:p>
            <a:r>
              <a:rPr lang="en-US" dirty="0"/>
              <a:t>So what are the best strategies to keep folks engaged, keeping big system players at the table, keep them from pushing the responsibility of the work down.</a:t>
            </a:r>
          </a:p>
        </p:txBody>
      </p:sp>
      <p:sp>
        <p:nvSpPr>
          <p:cNvPr id="4" name="Slide Number Placeholder 3"/>
          <p:cNvSpPr>
            <a:spLocks noGrp="1"/>
          </p:cNvSpPr>
          <p:nvPr>
            <p:ph type="sldNum" sz="quarter" idx="5"/>
          </p:nvPr>
        </p:nvSpPr>
        <p:spPr/>
        <p:txBody>
          <a:bodyPr/>
          <a:lstStyle/>
          <a:p>
            <a:fld id="{A61E6EDE-DA28-7C44-AB63-3BE236E89771}" type="slidenum">
              <a:rPr lang="en-US" smtClean="0"/>
              <a:t>32</a:t>
            </a:fld>
            <a:endParaRPr lang="en-US"/>
          </a:p>
        </p:txBody>
      </p:sp>
    </p:spTree>
    <p:extLst>
      <p:ext uri="{BB962C8B-B14F-4D97-AF65-F5344CB8AC3E}">
        <p14:creationId xmlns:p14="http://schemas.microsoft.com/office/powerpoint/2010/main" val="1305147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Amanda</a:t>
            </a:r>
          </a:p>
          <a:p>
            <a:endParaRPr lang="en-US" dirty="0"/>
          </a:p>
          <a:p>
            <a:r>
              <a:rPr lang="en-US" dirty="0"/>
              <a:t>At the core of stakeholder engagement is trust – </a:t>
            </a:r>
          </a:p>
          <a:p>
            <a:r>
              <a:rPr lang="en-US" dirty="0"/>
              <a:t>Gaining and maintaining trust takes time, but it is time well-spent because it can make you go further with more sustainable results than if you were to move forward without building trust. </a:t>
            </a:r>
          </a:p>
          <a:p>
            <a:r>
              <a:rPr lang="en-US" dirty="0"/>
              <a:t>Taking the time to build trust takes intentionality. We’ll get more into how to intentionally build trust, but there are some great resources out of Tamarack on Turf, Trust and Co-Creation that help to identify ways to make the processes of change work fulfil a dual purpose of building trust. </a:t>
            </a:r>
          </a:p>
          <a:p>
            <a:endParaRPr lang="en-US" dirty="0"/>
          </a:p>
        </p:txBody>
      </p:sp>
      <p:sp>
        <p:nvSpPr>
          <p:cNvPr id="4" name="Slide Number Placeholder 3"/>
          <p:cNvSpPr>
            <a:spLocks noGrp="1"/>
          </p:cNvSpPr>
          <p:nvPr>
            <p:ph type="sldNum" sz="quarter" idx="5"/>
          </p:nvPr>
        </p:nvSpPr>
        <p:spPr/>
        <p:txBody>
          <a:bodyPr/>
          <a:lstStyle/>
          <a:p>
            <a:fld id="{A61E6EDE-DA28-7C44-AB63-3BE236E89771}" type="slidenum">
              <a:rPr lang="en-US" smtClean="0"/>
              <a:t>33</a:t>
            </a:fld>
            <a:endParaRPr lang="en-US"/>
          </a:p>
        </p:txBody>
      </p:sp>
    </p:spTree>
    <p:extLst>
      <p:ext uri="{BB962C8B-B14F-4D97-AF65-F5344CB8AC3E}">
        <p14:creationId xmlns:p14="http://schemas.microsoft.com/office/powerpoint/2010/main" val="1709974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AB – For our final round of reflective questions, take some time to think about the challenges you’ve encountered in stakeholder engagement. Do any of these challenges sound familiar? Anything else? </a:t>
            </a:r>
            <a:endParaRPr dirty="0"/>
          </a:p>
        </p:txBody>
      </p:sp>
      <p:sp>
        <p:nvSpPr>
          <p:cNvPr id="143" name="Google Shape;14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0040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r>
              <a:rPr lang="en-US" dirty="0"/>
              <a:t>While all of this work is based around communication, this where it all picks up and goes full speed.</a:t>
            </a:r>
          </a:p>
          <a:p>
            <a:endParaRPr lang="en-US" dirty="0"/>
          </a:p>
          <a:p>
            <a:r>
              <a:rPr lang="en-US" dirty="0"/>
              <a:t>This is where engagement becomes the most meaningful and strategic. This is where we have be adaptive to multiple stakeholder groups and dig into the areas of focus you’ve identified in the earlier phases to ensure they can be held accountable.</a:t>
            </a:r>
          </a:p>
          <a:p>
            <a:endParaRPr lang="en-US" dirty="0"/>
          </a:p>
          <a:p>
            <a:r>
              <a:rPr lang="en-US" dirty="0"/>
              <a:t>Influencing this participation might require really challenging, uncomfortable conversations which you need to be prepared for. The “we have always done it this way” conversation will come up and your homework, and focus on the larger picture will allow you to get through those. </a:t>
            </a:r>
          </a:p>
          <a:p>
            <a:endParaRPr lang="en-US" dirty="0"/>
          </a:p>
          <a:p>
            <a:r>
              <a:rPr lang="en-US" dirty="0"/>
              <a:t>Loop back! This may feel like overcommunication but its worth it. Mary-Jane spoke to trust building in her module and this picks up on that.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1E6EDE-DA28-7C44-AB63-3BE236E89771}" type="slidenum">
              <a:rPr lang="en-US" smtClean="0"/>
              <a:t>35</a:t>
            </a:fld>
            <a:endParaRPr lang="en-US"/>
          </a:p>
        </p:txBody>
      </p:sp>
    </p:spTree>
    <p:extLst>
      <p:ext uri="{BB962C8B-B14F-4D97-AF65-F5344CB8AC3E}">
        <p14:creationId xmlns:p14="http://schemas.microsoft.com/office/powerpoint/2010/main" val="1621327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r>
              <a:rPr lang="en-US" dirty="0"/>
              <a:t>You can see the list of content we want to continue to build out. </a:t>
            </a:r>
          </a:p>
        </p:txBody>
      </p:sp>
      <p:sp>
        <p:nvSpPr>
          <p:cNvPr id="4" name="Slide Number Placeholder 3"/>
          <p:cNvSpPr>
            <a:spLocks noGrp="1"/>
          </p:cNvSpPr>
          <p:nvPr>
            <p:ph type="sldNum" sz="quarter" idx="5"/>
          </p:nvPr>
        </p:nvSpPr>
        <p:spPr/>
        <p:txBody>
          <a:bodyPr/>
          <a:lstStyle/>
          <a:p>
            <a:fld id="{A61E6EDE-DA28-7C44-AB63-3BE236E89771}" type="slidenum">
              <a:rPr lang="en-US" smtClean="0"/>
              <a:t>36</a:t>
            </a:fld>
            <a:endParaRPr lang="en-US"/>
          </a:p>
        </p:txBody>
      </p:sp>
    </p:spTree>
    <p:extLst>
      <p:ext uri="{BB962C8B-B14F-4D97-AF65-F5344CB8AC3E}">
        <p14:creationId xmlns:p14="http://schemas.microsoft.com/office/powerpoint/2010/main" val="3698601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336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p:txBody>
      </p:sp>
    </p:spTree>
    <p:extLst>
      <p:ext uri="{BB962C8B-B14F-4D97-AF65-F5344CB8AC3E}">
        <p14:creationId xmlns:p14="http://schemas.microsoft.com/office/powerpoint/2010/main" val="125767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a:p>
            <a:endParaRPr lang="en-US" dirty="0"/>
          </a:p>
          <a:p>
            <a:r>
              <a:rPr lang="en-US" dirty="0"/>
              <a:t>The Systems Planning Collective or SPC is a joint effort of A Way Home Canada, the Canadian Observatory on Homelessness and Turner Strategies  who have come together to leverage our collective expertise and experience working with communities on homelessness and housing planning, policy and practice. </a:t>
            </a:r>
          </a:p>
          <a:p>
            <a:endParaRPr lang="en-US" dirty="0"/>
          </a:p>
          <a:p>
            <a:r>
              <a:rPr lang="en-US" dirty="0"/>
              <a:t>You can see who makes up the members of the SPC from each of these organizations.</a:t>
            </a:r>
          </a:p>
          <a:p>
            <a:endParaRPr lang="en-US" dirty="0"/>
          </a:p>
        </p:txBody>
      </p:sp>
    </p:spTree>
    <p:extLst>
      <p:ext uri="{BB962C8B-B14F-4D97-AF65-F5344CB8AC3E}">
        <p14:creationId xmlns:p14="http://schemas.microsoft.com/office/powerpoint/2010/main" val="261974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a:p>
            <a:endParaRPr lang="en-US" dirty="0"/>
          </a:p>
          <a:p>
            <a:r>
              <a:rPr lang="en-US" dirty="0"/>
              <a:t>Our goal is to support communities and governments to prevent and end all forms of homelessness </a:t>
            </a:r>
          </a:p>
          <a:p>
            <a:r>
              <a:rPr lang="en-US" dirty="0"/>
              <a:t>This is in response to the growing demand we’ve had from communities to leverage all of the systems that contribute directly or indirectly to homelessness and its solutions and to engage those systems in ways that drive collective progress towards ending homelessness and lead to better outcomes </a:t>
            </a:r>
          </a:p>
        </p:txBody>
      </p:sp>
    </p:spTree>
    <p:extLst>
      <p:ext uri="{BB962C8B-B14F-4D97-AF65-F5344CB8AC3E}">
        <p14:creationId xmlns:p14="http://schemas.microsoft.com/office/powerpoint/2010/main" val="225167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a:p>
            <a:r>
              <a:rPr lang="en-US" dirty="0"/>
              <a:t>The SPC will be providing tools and resources, such as these modules, and building capacity through training and technical assistance </a:t>
            </a:r>
          </a:p>
          <a:p>
            <a:r>
              <a:rPr lang="en-US" dirty="0"/>
              <a:t>The modules are just one way we hope to support systems planning leaders to ground themselves in foundational concepts and content of Systems Planning, as well as to learn new skills and implement tools to take their planning work further, faster.</a:t>
            </a:r>
          </a:p>
        </p:txBody>
      </p:sp>
    </p:spTree>
    <p:extLst>
      <p:ext uri="{BB962C8B-B14F-4D97-AF65-F5344CB8AC3E}">
        <p14:creationId xmlns:p14="http://schemas.microsoft.com/office/powerpoint/2010/main" val="555663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a:p>
            <a:r>
              <a:rPr lang="en-US" dirty="0"/>
              <a:t>So how do we work?</a:t>
            </a:r>
          </a:p>
          <a:p>
            <a:endParaRPr lang="en-US" dirty="0"/>
          </a:p>
          <a:p>
            <a:r>
              <a:rPr lang="en-US" dirty="0"/>
              <a:t>We are coordinating our efforts to have a broader and deeper impact than any of our organizations could on their own. </a:t>
            </a:r>
          </a:p>
          <a:p>
            <a:r>
              <a:rPr lang="en-US" dirty="0"/>
              <a:t>We want to take a comprehensive, strengths-based approach to building on what is working well in your community and identifying opportunities for change and growth with supports that are a tailored to your needs, rather than taking a one-size-fits-all approach</a:t>
            </a:r>
          </a:p>
          <a:p>
            <a:endParaRPr lang="en-US" dirty="0"/>
          </a:p>
          <a:p>
            <a:r>
              <a:rPr lang="en-US" dirty="0"/>
              <a:t>These modules are one component of a much broader plan for knowledge mobilization, change management and training and skills development that can put communities on the path to setting and achieving ambitious goals and systems transformation, particularly in the context of the federal government’s new homelessness strategy Reaching Home</a:t>
            </a:r>
          </a:p>
        </p:txBody>
      </p:sp>
    </p:spTree>
    <p:extLst>
      <p:ext uri="{BB962C8B-B14F-4D97-AF65-F5344CB8AC3E}">
        <p14:creationId xmlns:p14="http://schemas.microsoft.com/office/powerpoint/2010/main" val="3225313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DF</a:t>
            </a:r>
          </a:p>
          <a:p>
            <a:endParaRPr lang="en-US" dirty="0"/>
          </a:p>
          <a:p>
            <a:r>
              <a:rPr lang="en-US" dirty="0"/>
              <a:t>In many ways, with Systems Planning, we have to think much like we would if we were building a community. (Excuse the analogy) </a:t>
            </a:r>
          </a:p>
          <a:p>
            <a:endParaRPr lang="en-US" dirty="0"/>
          </a:p>
          <a:p>
            <a:r>
              <a:rPr lang="en-US" dirty="0"/>
              <a:t>How would we want to design the community?</a:t>
            </a:r>
          </a:p>
          <a:p>
            <a:endParaRPr lang="en-US" dirty="0"/>
          </a:p>
          <a:p>
            <a:r>
              <a:rPr lang="en-US" dirty="0"/>
              <a:t>Who would be the core pillars of that community?</a:t>
            </a:r>
          </a:p>
          <a:p>
            <a:endParaRPr lang="en-US" dirty="0"/>
          </a:p>
          <a:p>
            <a:r>
              <a:rPr lang="en-US" dirty="0"/>
              <a:t>Who has the most to benefit from a new community?</a:t>
            </a:r>
          </a:p>
          <a:p>
            <a:endParaRPr lang="en-US" dirty="0"/>
          </a:p>
          <a:p>
            <a:r>
              <a:rPr lang="en-US" dirty="0"/>
              <a:t>And</a:t>
            </a:r>
          </a:p>
          <a:p>
            <a:endParaRPr lang="en-US" dirty="0"/>
          </a:p>
          <a:p>
            <a:r>
              <a:rPr lang="en-US" dirty="0"/>
              <a:t>Who has the most to learn about their role within the community?</a:t>
            </a:r>
          </a:p>
          <a:p>
            <a:endParaRPr lang="en-US" dirty="0"/>
          </a:p>
          <a:p>
            <a:r>
              <a:rPr lang="en-US" dirty="0"/>
              <a:t>Moving away from bricks and mortar housing plans, this new community builds from the ground up, an echo system that ensures we are working and walking along together. </a:t>
            </a:r>
          </a:p>
        </p:txBody>
      </p:sp>
      <p:sp>
        <p:nvSpPr>
          <p:cNvPr id="4" name="Slide Number Placeholder 3"/>
          <p:cNvSpPr>
            <a:spLocks noGrp="1"/>
          </p:cNvSpPr>
          <p:nvPr>
            <p:ph type="sldNum" sz="quarter" idx="5"/>
          </p:nvPr>
        </p:nvSpPr>
        <p:spPr/>
        <p:txBody>
          <a:bodyPr/>
          <a:lstStyle/>
          <a:p>
            <a:fld id="{A61E6EDE-DA28-7C44-AB63-3BE236E89771}" type="slidenum">
              <a:rPr lang="en-US" smtClean="0"/>
              <a:t>10</a:t>
            </a:fld>
            <a:endParaRPr lang="en-US"/>
          </a:p>
        </p:txBody>
      </p:sp>
    </p:spTree>
    <p:extLst>
      <p:ext uri="{BB962C8B-B14F-4D97-AF65-F5344CB8AC3E}">
        <p14:creationId xmlns:p14="http://schemas.microsoft.com/office/powerpoint/2010/main" val="189543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4E3FD3-6D77-9E4C-A012-E38DA185A82E}"/>
              </a:ext>
            </a:extLst>
          </p:cNvPr>
          <p:cNvPicPr>
            <a:picLocks noChangeAspect="1"/>
          </p:cNvPicPr>
          <p:nvPr userDrawn="1"/>
        </p:nvPicPr>
        <p:blipFill>
          <a:blip r:embed="rId2"/>
          <a:stretch>
            <a:fillRect/>
          </a:stretch>
        </p:blipFill>
        <p:spPr>
          <a:xfrm>
            <a:off x="-2267712" y="-1296386"/>
            <a:ext cx="16727424" cy="9450772"/>
          </a:xfrm>
          <a:prstGeom prst="rect">
            <a:avLst/>
          </a:prstGeom>
        </p:spPr>
      </p:pic>
      <p:pic>
        <p:nvPicPr>
          <p:cNvPr id="2" name="Picture 1">
            <a:extLst>
              <a:ext uri="{FF2B5EF4-FFF2-40B4-BE49-F238E27FC236}">
                <a16:creationId xmlns:a16="http://schemas.microsoft.com/office/drawing/2014/main" id="{1322AAB6-3699-174E-B6C4-8AD41295E359}"/>
              </a:ext>
            </a:extLst>
          </p:cNvPr>
          <p:cNvPicPr>
            <a:picLocks noChangeAspect="1"/>
          </p:cNvPicPr>
          <p:nvPr userDrawn="1"/>
        </p:nvPicPr>
        <p:blipFill>
          <a:blip r:embed="rId3"/>
          <a:stretch>
            <a:fillRect/>
          </a:stretch>
        </p:blipFill>
        <p:spPr>
          <a:xfrm>
            <a:off x="1450285" y="5804453"/>
            <a:ext cx="9291430" cy="785190"/>
          </a:xfrm>
          <a:prstGeom prst="rect">
            <a:avLst/>
          </a:prstGeom>
        </p:spPr>
      </p:pic>
    </p:spTree>
    <p:extLst>
      <p:ext uri="{BB962C8B-B14F-4D97-AF65-F5344CB8AC3E}">
        <p14:creationId xmlns:p14="http://schemas.microsoft.com/office/powerpoint/2010/main" val="425822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0984220-1E04-1142-A900-6F2B1C75248F}"/>
              </a:ext>
            </a:extLst>
          </p:cNvPr>
          <p:cNvPicPr>
            <a:picLocks noChangeAspect="1"/>
          </p:cNvPicPr>
          <p:nvPr userDrawn="1"/>
        </p:nvPicPr>
        <p:blipFill>
          <a:blip r:embed="rId2"/>
          <a:stretch>
            <a:fillRect/>
          </a:stretch>
        </p:blipFill>
        <p:spPr>
          <a:xfrm>
            <a:off x="-2208165" y="-1262743"/>
            <a:ext cx="16608330" cy="9383486"/>
          </a:xfrm>
          <a:prstGeom prst="rect">
            <a:avLst/>
          </a:prstGeom>
        </p:spPr>
      </p:pic>
      <p:pic>
        <p:nvPicPr>
          <p:cNvPr id="10" name="Picture 9">
            <a:extLst>
              <a:ext uri="{FF2B5EF4-FFF2-40B4-BE49-F238E27FC236}">
                <a16:creationId xmlns:a16="http://schemas.microsoft.com/office/drawing/2014/main" id="{A0D6B1ED-06B6-BA4C-8385-C1C6A563FC68}"/>
              </a:ext>
            </a:extLst>
          </p:cNvPr>
          <p:cNvPicPr>
            <a:picLocks noChangeAspect="1"/>
          </p:cNvPicPr>
          <p:nvPr userDrawn="1"/>
        </p:nvPicPr>
        <p:blipFill>
          <a:blip r:embed="rId3"/>
          <a:stretch>
            <a:fillRect/>
          </a:stretch>
        </p:blipFill>
        <p:spPr>
          <a:xfrm>
            <a:off x="8236338" y="2337319"/>
            <a:ext cx="3239078" cy="1574800"/>
          </a:xfrm>
          <a:prstGeom prst="rect">
            <a:avLst/>
          </a:prstGeom>
        </p:spPr>
      </p:pic>
    </p:spTree>
    <p:extLst>
      <p:ext uri="{BB962C8B-B14F-4D97-AF65-F5344CB8AC3E}">
        <p14:creationId xmlns:p14="http://schemas.microsoft.com/office/powerpoint/2010/main" val="120246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3536BC-B0ED-CC4E-8200-19CDF038E23B}"/>
              </a:ext>
            </a:extLst>
          </p:cNvPr>
          <p:cNvSpPr txBox="1">
            <a:spLocks/>
          </p:cNvSpPr>
          <p:nvPr userDrawn="1"/>
        </p:nvSpPr>
        <p:spPr>
          <a:xfrm>
            <a:off x="11395393" y="345017"/>
            <a:ext cx="27432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6D08F2-A4AA-C949-A9CD-240B4FE636F2}" type="slidenum">
              <a:rPr lang="en-US" sz="1600" smtClean="0">
                <a:solidFill>
                  <a:srgbClr val="A9266F"/>
                </a:solidFill>
              </a:rPr>
              <a:pPr/>
              <a:t>‹#›</a:t>
            </a:fld>
            <a:endParaRPr lang="en-US" dirty="0">
              <a:solidFill>
                <a:srgbClr val="A9266F"/>
              </a:solidFill>
            </a:endParaRPr>
          </a:p>
        </p:txBody>
      </p:sp>
    </p:spTree>
    <p:extLst>
      <p:ext uri="{BB962C8B-B14F-4D97-AF65-F5344CB8AC3E}">
        <p14:creationId xmlns:p14="http://schemas.microsoft.com/office/powerpoint/2010/main" val="331417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DDC959-3585-384D-A254-DB5AD07EF4E3}"/>
              </a:ext>
            </a:extLst>
          </p:cNvPr>
          <p:cNvPicPr>
            <a:picLocks noChangeAspect="1"/>
          </p:cNvPicPr>
          <p:nvPr userDrawn="1"/>
        </p:nvPicPr>
        <p:blipFill>
          <a:blip r:embed="rId2"/>
          <a:stretch>
            <a:fillRect/>
          </a:stretch>
        </p:blipFill>
        <p:spPr>
          <a:xfrm>
            <a:off x="-2267712" y="-1296386"/>
            <a:ext cx="16727424" cy="9450772"/>
          </a:xfrm>
          <a:prstGeom prst="rect">
            <a:avLst/>
          </a:prstGeom>
        </p:spPr>
      </p:pic>
    </p:spTree>
    <p:extLst>
      <p:ext uri="{BB962C8B-B14F-4D97-AF65-F5344CB8AC3E}">
        <p14:creationId xmlns:p14="http://schemas.microsoft.com/office/powerpoint/2010/main" val="25451457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454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7.emf"/><Relationship Id="rId7"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5.emf"/><Relationship Id="rId7"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440253-C9A3-C74A-9E65-55701A04B213}"/>
              </a:ext>
            </a:extLst>
          </p:cNvPr>
          <p:cNvSpPr txBox="1">
            <a:spLocks/>
          </p:cNvSpPr>
          <p:nvPr/>
        </p:nvSpPr>
        <p:spPr bwMode="auto">
          <a:xfrm>
            <a:off x="960437" y="2256921"/>
            <a:ext cx="10758488" cy="2344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r>
              <a:rPr lang="en-US" sz="6000" b="1" cap="all" spc="-150" dirty="0">
                <a:solidFill>
                  <a:srgbClr val="61D0C6"/>
                </a:solidFill>
                <a:latin typeface="Arial"/>
                <a:cs typeface="Arial"/>
              </a:rPr>
              <a:t>Module 3: Engaging Stakeholders</a:t>
            </a:r>
            <a:endParaRPr lang="en-US" sz="6000" i="1" cap="all" spc="-150" dirty="0">
              <a:solidFill>
                <a:srgbClr val="61D0C6"/>
              </a:solidFill>
              <a:latin typeface="Arial"/>
              <a:cs typeface="Arial"/>
            </a:endParaRPr>
          </a:p>
          <a:p>
            <a:endParaRPr lang="en-US" sz="2800" dirty="0">
              <a:solidFill>
                <a:srgbClr val="E6FDF9"/>
              </a:solidFill>
              <a:latin typeface="Arial"/>
              <a:cs typeface="Arial"/>
            </a:endParaRPr>
          </a:p>
        </p:txBody>
      </p:sp>
    </p:spTree>
    <p:extLst>
      <p:ext uri="{BB962C8B-B14F-4D97-AF65-F5344CB8AC3E}">
        <p14:creationId xmlns:p14="http://schemas.microsoft.com/office/powerpoint/2010/main" val="4157112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982A366-DE25-8D4B-A989-CB21F4CF4252}"/>
              </a:ext>
            </a:extLst>
          </p:cNvPr>
          <p:cNvPicPr>
            <a:picLocks noChangeAspect="1"/>
          </p:cNvPicPr>
          <p:nvPr/>
        </p:nvPicPr>
        <p:blipFill>
          <a:blip r:embed="rId3"/>
          <a:stretch>
            <a:fillRect/>
          </a:stretch>
        </p:blipFill>
        <p:spPr>
          <a:xfrm rot="5400000">
            <a:off x="4633575" y="1112333"/>
            <a:ext cx="2924848" cy="12192002"/>
          </a:xfrm>
          <a:prstGeom prst="rect">
            <a:avLst/>
          </a:prstGeom>
        </p:spPr>
      </p:pic>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698155"/>
            <a:ext cx="104015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IDENTIFYING YOUR STAKEHOLDERS</a:t>
            </a:r>
          </a:p>
        </p:txBody>
      </p:sp>
      <p:sp>
        <p:nvSpPr>
          <p:cNvPr id="6" name="Rectangle 2">
            <a:extLst>
              <a:ext uri="{FF2B5EF4-FFF2-40B4-BE49-F238E27FC236}">
                <a16:creationId xmlns:a16="http://schemas.microsoft.com/office/drawing/2014/main" id="{DB146FA5-5D64-C049-8C10-2980910DE135}"/>
              </a:ext>
            </a:extLst>
          </p:cNvPr>
          <p:cNvSpPr>
            <a:spLocks noChangeArrowheads="1"/>
          </p:cNvSpPr>
          <p:nvPr/>
        </p:nvSpPr>
        <p:spPr bwMode="auto">
          <a:xfrm>
            <a:off x="595313" y="1612909"/>
            <a:ext cx="10401550" cy="720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85000"/>
              </a:lnSpc>
            </a:pPr>
            <a:r>
              <a:rPr lang="en-US" sz="2400" dirty="0">
                <a:latin typeface="Arial"/>
                <a:cs typeface="Arial"/>
              </a:rPr>
              <a:t>Systems Planning stakeholders come from a range of groups within </a:t>
            </a:r>
            <a:br>
              <a:rPr lang="en-US" sz="2400" dirty="0">
                <a:latin typeface="Arial"/>
                <a:cs typeface="Arial"/>
              </a:rPr>
            </a:br>
            <a:r>
              <a:rPr lang="en-US" sz="2400" dirty="0">
                <a:latin typeface="Arial"/>
                <a:cs typeface="Arial"/>
              </a:rPr>
              <a:t>and beyond the homeless-serving and housing sector…</a:t>
            </a:r>
          </a:p>
        </p:txBody>
      </p:sp>
      <p:sp>
        <p:nvSpPr>
          <p:cNvPr id="7" name="TextBox 6">
            <a:extLst>
              <a:ext uri="{FF2B5EF4-FFF2-40B4-BE49-F238E27FC236}">
                <a16:creationId xmlns:a16="http://schemas.microsoft.com/office/drawing/2014/main" id="{A9610F7C-49B2-1F48-96D5-CD6485BECD58}"/>
              </a:ext>
            </a:extLst>
          </p:cNvPr>
          <p:cNvSpPr txBox="1"/>
          <p:nvPr/>
        </p:nvSpPr>
        <p:spPr>
          <a:xfrm>
            <a:off x="595313" y="2659657"/>
            <a:ext cx="10987088" cy="3970318"/>
          </a:xfrm>
          <a:prstGeom prst="rect">
            <a:avLst/>
          </a:prstGeom>
          <a:noFill/>
        </p:spPr>
        <p:txBody>
          <a:bodyPr wrap="square" numCol="2" spcCol="180000" rtlCol="0">
            <a:spAutoFit/>
          </a:bodyPr>
          <a:lstStyle/>
          <a:p>
            <a:pPr marL="342900" indent="-342900" fontAlgn="base">
              <a:lnSpc>
                <a:spcPct val="80000"/>
              </a:lnSpc>
              <a:spcAft>
                <a:spcPts val="1200"/>
              </a:spcAft>
              <a:buClr>
                <a:schemeClr val="accent1"/>
              </a:buClr>
              <a:buFont typeface="Courier New" panose="02070309020205020404" pitchFamily="49" charset="0"/>
              <a:buChar char="o"/>
            </a:pPr>
            <a:r>
              <a:rPr lang="en-CA" sz="2400" b="1" dirty="0">
                <a:solidFill>
                  <a:schemeClr val="bg1"/>
                </a:solidFill>
                <a:latin typeface="Arial" panose="020B0604020202020204" pitchFamily="34" charset="0"/>
                <a:cs typeface="Arial" panose="020B0604020202020204" pitchFamily="34" charset="0"/>
              </a:rPr>
              <a:t>Lived/Living experience </a:t>
            </a:r>
          </a:p>
          <a:p>
            <a:pPr marL="342900" indent="-342900" fontAlgn="base">
              <a:lnSpc>
                <a:spcPct val="80000"/>
              </a:lnSpc>
              <a:spcAft>
                <a:spcPts val="1200"/>
              </a:spcAft>
              <a:buClr>
                <a:schemeClr val="accent1"/>
              </a:buClr>
              <a:buFont typeface="Courier New" panose="02070309020205020404" pitchFamily="49" charset="0"/>
              <a:buChar char="o"/>
            </a:pPr>
            <a:r>
              <a:rPr lang="en-CA" sz="2400" b="1" dirty="0">
                <a:solidFill>
                  <a:schemeClr val="bg1"/>
                </a:solidFill>
                <a:latin typeface="Arial" panose="020B0604020202020204" pitchFamily="34" charset="0"/>
                <a:cs typeface="Arial" panose="020B0604020202020204" pitchFamily="34" charset="0"/>
              </a:rPr>
              <a:t>Indigenous community </a:t>
            </a:r>
            <a:r>
              <a:rPr lang="en-CA" sz="2400" dirty="0">
                <a:solidFill>
                  <a:schemeClr val="tx1">
                    <a:lumMod val="75000"/>
                    <a:lumOff val="25000"/>
                  </a:schemeClr>
                </a:solidFill>
                <a:latin typeface="Arial" panose="020B0604020202020204" pitchFamily="34" charset="0"/>
                <a:cs typeface="Arial" panose="020B0604020202020204" pitchFamily="34" charset="0"/>
              </a:rPr>
              <a:t>members/</a:t>
            </a:r>
            <a:br>
              <a:rPr lang="en-CA" sz="2400" dirty="0">
                <a:solidFill>
                  <a:schemeClr val="tx1">
                    <a:lumMod val="75000"/>
                    <a:lumOff val="25000"/>
                  </a:schemeClr>
                </a:solidFill>
                <a:latin typeface="Arial" panose="020B0604020202020204" pitchFamily="34" charset="0"/>
                <a:cs typeface="Arial" panose="020B0604020202020204" pitchFamily="34" charset="0"/>
              </a:rPr>
            </a:br>
            <a:r>
              <a:rPr lang="en-CA" sz="2400" dirty="0">
                <a:solidFill>
                  <a:schemeClr val="tx1">
                    <a:lumMod val="75000"/>
                    <a:lumOff val="25000"/>
                  </a:schemeClr>
                </a:solidFill>
                <a:latin typeface="Arial" panose="020B0604020202020204" pitchFamily="34" charset="0"/>
                <a:cs typeface="Arial" panose="020B0604020202020204" pitchFamily="34" charset="0"/>
              </a:rPr>
              <a:t>organizations/leadership/</a:t>
            </a:r>
            <a:br>
              <a:rPr lang="en-CA" sz="2400" dirty="0">
                <a:solidFill>
                  <a:schemeClr val="tx1">
                    <a:lumMod val="75000"/>
                    <a:lumOff val="25000"/>
                  </a:schemeClr>
                </a:solidFill>
                <a:latin typeface="Arial" panose="020B0604020202020204" pitchFamily="34" charset="0"/>
                <a:cs typeface="Arial" panose="020B0604020202020204" pitchFamily="34" charset="0"/>
              </a:rPr>
            </a:br>
            <a:r>
              <a:rPr lang="en-CA" sz="2400" dirty="0">
                <a:solidFill>
                  <a:schemeClr val="tx1">
                    <a:lumMod val="75000"/>
                    <a:lumOff val="25000"/>
                  </a:schemeClr>
                </a:solidFill>
                <a:latin typeface="Arial" panose="020B0604020202020204" pitchFamily="34" charset="0"/>
                <a:cs typeface="Arial" panose="020B0604020202020204" pitchFamily="34" charset="0"/>
              </a:rPr>
              <a:t>government</a:t>
            </a:r>
          </a:p>
          <a:p>
            <a:pPr marL="342900" indent="-342900" fontAlgn="base">
              <a:lnSpc>
                <a:spcPct val="80000"/>
              </a:lnSpc>
              <a:spcAft>
                <a:spcPts val="1200"/>
              </a:spcAft>
              <a:buClr>
                <a:schemeClr val="accent1"/>
              </a:buClr>
              <a:buFont typeface="Courier New" panose="02070309020205020404" pitchFamily="49" charset="0"/>
              <a:buChar char="o"/>
            </a:pPr>
            <a:r>
              <a:rPr lang="en-CA" sz="2400" b="1" dirty="0">
                <a:solidFill>
                  <a:schemeClr val="bg1"/>
                </a:solidFill>
                <a:latin typeface="Arial" panose="020B0604020202020204" pitchFamily="34" charset="0"/>
                <a:cs typeface="Arial" panose="020B0604020202020204" pitchFamily="34" charset="0"/>
              </a:rPr>
              <a:t>Service Providers</a:t>
            </a:r>
          </a:p>
          <a:p>
            <a:pPr marL="342900" indent="-342900" fontAlgn="base">
              <a:lnSpc>
                <a:spcPct val="80000"/>
              </a:lnSpc>
              <a:spcAft>
                <a:spcPts val="1200"/>
              </a:spcAft>
              <a:buClr>
                <a:schemeClr val="accent1"/>
              </a:buClr>
              <a:buFont typeface="Courier New" panose="02070309020205020404" pitchFamily="49" charset="0"/>
              <a:buChar char="o"/>
            </a:pPr>
            <a:r>
              <a:rPr lang="en-CA" sz="2400" b="1" dirty="0">
                <a:solidFill>
                  <a:schemeClr val="bg1"/>
                </a:solidFill>
                <a:latin typeface="Arial" panose="020B0604020202020204" pitchFamily="34" charset="0"/>
                <a:cs typeface="Arial" panose="020B0604020202020204" pitchFamily="34" charset="0"/>
              </a:rPr>
              <a:t>Board members </a:t>
            </a:r>
            <a:r>
              <a:rPr lang="en-CA" sz="2400" dirty="0">
                <a:solidFill>
                  <a:schemeClr val="tx1">
                    <a:lumMod val="75000"/>
                    <a:lumOff val="25000"/>
                  </a:schemeClr>
                </a:solidFill>
                <a:latin typeface="Arial" panose="020B0604020202020204" pitchFamily="34" charset="0"/>
                <a:cs typeface="Arial" panose="020B0604020202020204" pitchFamily="34" charset="0"/>
              </a:rPr>
              <a:t>of housing/</a:t>
            </a:r>
            <a:br>
              <a:rPr lang="en-CA" sz="2400" dirty="0">
                <a:solidFill>
                  <a:schemeClr val="tx1">
                    <a:lumMod val="75000"/>
                    <a:lumOff val="25000"/>
                  </a:schemeClr>
                </a:solidFill>
                <a:latin typeface="Arial" panose="020B0604020202020204" pitchFamily="34" charset="0"/>
                <a:cs typeface="Arial" panose="020B0604020202020204" pitchFamily="34" charset="0"/>
              </a:rPr>
            </a:br>
            <a:r>
              <a:rPr lang="en-CA" sz="2400" dirty="0">
                <a:solidFill>
                  <a:schemeClr val="tx1">
                    <a:lumMod val="75000"/>
                    <a:lumOff val="25000"/>
                  </a:schemeClr>
                </a:solidFill>
                <a:latin typeface="Arial" panose="020B0604020202020204" pitchFamily="34" charset="0"/>
                <a:cs typeface="Arial" panose="020B0604020202020204" pitchFamily="34" charset="0"/>
              </a:rPr>
              <a:t>homelessness/social service organizations</a:t>
            </a:r>
          </a:p>
          <a:p>
            <a:pPr marL="342900" indent="-342900" fontAlgn="base">
              <a:lnSpc>
                <a:spcPct val="80000"/>
              </a:lnSpc>
              <a:spcAft>
                <a:spcPts val="1200"/>
              </a:spcAft>
              <a:buClr>
                <a:schemeClr val="accent1"/>
              </a:buClr>
              <a:buFont typeface="Courier New" panose="02070309020205020404" pitchFamily="49" charset="0"/>
              <a:buChar char="o"/>
            </a:pPr>
            <a:r>
              <a:rPr lang="en-CA" sz="2400" b="1" dirty="0">
                <a:solidFill>
                  <a:schemeClr val="bg1"/>
                </a:solidFill>
                <a:latin typeface="Arial" panose="020B0604020202020204" pitchFamily="34" charset="0"/>
                <a:cs typeface="Arial" panose="020B0604020202020204" pitchFamily="34" charset="0"/>
              </a:rPr>
              <a:t>Funders</a:t>
            </a:r>
          </a:p>
          <a:p>
            <a:pPr marL="342900" indent="-342900" fontAlgn="base">
              <a:lnSpc>
                <a:spcPct val="80000"/>
              </a:lnSpc>
              <a:spcAft>
                <a:spcPts val="1200"/>
              </a:spcAft>
              <a:buClr>
                <a:schemeClr val="accent1"/>
              </a:buClr>
              <a:buFont typeface="Courier New" panose="02070309020205020404" pitchFamily="49" charset="0"/>
              <a:buChar char="o"/>
            </a:pPr>
            <a:r>
              <a:rPr lang="en-CA" sz="2400" b="1" dirty="0">
                <a:solidFill>
                  <a:schemeClr val="bg1"/>
                </a:solidFill>
                <a:latin typeface="Arial" panose="020B0604020202020204" pitchFamily="34" charset="0"/>
                <a:cs typeface="Arial" panose="020B0604020202020204" pitchFamily="34" charset="0"/>
              </a:rPr>
              <a:t>The Public</a:t>
            </a:r>
            <a:endParaRPr lang="en-CA"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fontAlgn="base">
              <a:lnSpc>
                <a:spcPct val="80000"/>
              </a:lnSpc>
              <a:spcAft>
                <a:spcPts val="1200"/>
              </a:spcAft>
              <a:buClr>
                <a:schemeClr val="accent1"/>
              </a:buClr>
              <a:buFont typeface="Courier New" panose="02070309020205020404" pitchFamily="49" charset="0"/>
              <a:buChar char="o"/>
            </a:pPr>
            <a:r>
              <a:rPr lang="en-CA" sz="2400" b="1" dirty="0">
                <a:solidFill>
                  <a:schemeClr val="bg1"/>
                </a:solidFill>
                <a:latin typeface="Arial" panose="020B0604020202020204" pitchFamily="34" charset="0"/>
                <a:cs typeface="Arial" panose="020B0604020202020204" pitchFamily="34" charset="0"/>
              </a:rPr>
              <a:t>Public systems &amp; institutions </a:t>
            </a:r>
            <a:r>
              <a:rPr lang="en-CA" sz="2400" dirty="0">
                <a:solidFill>
                  <a:schemeClr val="tx1">
                    <a:lumMod val="75000"/>
                    <a:lumOff val="25000"/>
                  </a:schemeClr>
                </a:solidFill>
                <a:latin typeface="Arial" panose="020B0604020202020204" pitchFamily="34" charset="0"/>
                <a:cs typeface="Arial" panose="020B0604020202020204" pitchFamily="34" charset="0"/>
              </a:rPr>
              <a:t>(Health, Justice, Corrections, Child protection, Education, Social assistance, etc.)</a:t>
            </a:r>
          </a:p>
          <a:p>
            <a:pPr marL="342900" indent="-342900" fontAlgn="base">
              <a:lnSpc>
                <a:spcPct val="80000"/>
              </a:lnSpc>
              <a:spcAft>
                <a:spcPts val="1200"/>
              </a:spcAft>
              <a:buClr>
                <a:schemeClr val="accent1"/>
              </a:buClr>
              <a:buFont typeface="Courier New" panose="02070309020205020404" pitchFamily="49" charset="0"/>
              <a:buChar char="o"/>
            </a:pPr>
            <a:r>
              <a:rPr lang="en-CA" sz="2400" b="1" dirty="0">
                <a:solidFill>
                  <a:schemeClr val="bg1"/>
                </a:solidFill>
                <a:latin typeface="Arial" panose="020B0604020202020204" pitchFamily="34" charset="0"/>
                <a:cs typeface="Arial" panose="020B0604020202020204" pitchFamily="34" charset="0"/>
              </a:rPr>
              <a:t>Government </a:t>
            </a:r>
            <a:r>
              <a:rPr lang="en-CA" sz="2400" dirty="0">
                <a:solidFill>
                  <a:schemeClr val="tx1">
                    <a:lumMod val="75000"/>
                    <a:lumOff val="25000"/>
                  </a:schemeClr>
                </a:solidFill>
                <a:latin typeface="Arial" panose="020B0604020202020204" pitchFamily="34" charset="0"/>
                <a:cs typeface="Arial" panose="020B0604020202020204" pitchFamily="34" charset="0"/>
              </a:rPr>
              <a:t>(Federal, Provincial/</a:t>
            </a:r>
            <a:br>
              <a:rPr lang="en-CA" sz="2400" dirty="0">
                <a:solidFill>
                  <a:schemeClr val="tx1">
                    <a:lumMod val="75000"/>
                    <a:lumOff val="25000"/>
                  </a:schemeClr>
                </a:solidFill>
                <a:latin typeface="Arial" panose="020B0604020202020204" pitchFamily="34" charset="0"/>
                <a:cs typeface="Arial" panose="020B0604020202020204" pitchFamily="34" charset="0"/>
              </a:rPr>
            </a:br>
            <a:r>
              <a:rPr lang="en-CA" sz="2400" dirty="0">
                <a:solidFill>
                  <a:schemeClr val="tx1">
                    <a:lumMod val="75000"/>
                    <a:lumOff val="25000"/>
                  </a:schemeClr>
                </a:solidFill>
                <a:latin typeface="Arial" panose="020B0604020202020204" pitchFamily="34" charset="0"/>
                <a:cs typeface="Arial" panose="020B0604020202020204" pitchFamily="34" charset="0"/>
              </a:rPr>
              <a:t>Territorial, Municipal)</a:t>
            </a:r>
          </a:p>
          <a:p>
            <a:pPr marL="800100" lvl="1" indent="-342900" fontAlgn="base">
              <a:lnSpc>
                <a:spcPct val="80000"/>
              </a:lnSpc>
              <a:spcAft>
                <a:spcPts val="1200"/>
              </a:spcAft>
              <a:buClr>
                <a:schemeClr val="accent1"/>
              </a:buClr>
              <a:buFont typeface="Arial" panose="020B0604020202020204" pitchFamily="34" charset="0"/>
              <a:buChar char="•"/>
            </a:pPr>
            <a:r>
              <a:rPr lang="en-CA" sz="2400" dirty="0">
                <a:solidFill>
                  <a:srgbClr val="4C6D8C"/>
                </a:solidFill>
                <a:latin typeface="Arial" panose="020B0604020202020204" pitchFamily="34" charset="0"/>
                <a:cs typeface="Arial" panose="020B0604020202020204" pitchFamily="34" charset="0"/>
              </a:rPr>
              <a:t>Political v. Bureaucratic </a:t>
            </a:r>
          </a:p>
          <a:p>
            <a:pPr marL="342900" indent="-342900" fontAlgn="base">
              <a:lnSpc>
                <a:spcPct val="80000"/>
              </a:lnSpc>
              <a:spcAft>
                <a:spcPts val="1200"/>
              </a:spcAft>
              <a:buClr>
                <a:schemeClr val="accent1"/>
              </a:buClr>
              <a:buFont typeface="Courier New" panose="02070309020205020404" pitchFamily="49" charset="0"/>
              <a:buChar char="o"/>
            </a:pPr>
            <a:r>
              <a:rPr lang="en-CA" sz="2400" b="1" dirty="0">
                <a:solidFill>
                  <a:schemeClr val="bg1"/>
                </a:solidFill>
                <a:latin typeface="Arial" panose="020B0604020202020204" pitchFamily="34" charset="0"/>
                <a:cs typeface="Arial" panose="020B0604020202020204" pitchFamily="34" charset="0"/>
              </a:rPr>
              <a:t>Private Sector </a:t>
            </a:r>
            <a:r>
              <a:rPr lang="en-CA" sz="2400" dirty="0">
                <a:solidFill>
                  <a:schemeClr val="tx1">
                    <a:lumMod val="75000"/>
                    <a:lumOff val="25000"/>
                  </a:schemeClr>
                </a:solidFill>
                <a:latin typeface="Arial" panose="020B0604020202020204" pitchFamily="34" charset="0"/>
                <a:cs typeface="Arial" panose="020B0604020202020204" pitchFamily="34" charset="0"/>
              </a:rPr>
              <a:t>(ex. Landlords, Business Community, Philanthropists)</a:t>
            </a:r>
          </a:p>
        </p:txBody>
      </p:sp>
    </p:spTree>
    <p:extLst>
      <p:ext uri="{BB962C8B-B14F-4D97-AF65-F5344CB8AC3E}">
        <p14:creationId xmlns:p14="http://schemas.microsoft.com/office/powerpoint/2010/main" val="244357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2" y="863045"/>
            <a:ext cx="7964071" cy="893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Broad, but intentional!</a:t>
            </a:r>
          </a:p>
        </p:txBody>
      </p:sp>
      <p:sp>
        <p:nvSpPr>
          <p:cNvPr id="6" name="Rectangle 2">
            <a:extLst>
              <a:ext uri="{FF2B5EF4-FFF2-40B4-BE49-F238E27FC236}">
                <a16:creationId xmlns:a16="http://schemas.microsoft.com/office/drawing/2014/main" id="{DB146FA5-5D64-C049-8C10-2980910DE135}"/>
              </a:ext>
            </a:extLst>
          </p:cNvPr>
          <p:cNvSpPr>
            <a:spLocks noChangeArrowheads="1"/>
          </p:cNvSpPr>
          <p:nvPr/>
        </p:nvSpPr>
        <p:spPr bwMode="auto">
          <a:xfrm>
            <a:off x="595312" y="1626141"/>
            <a:ext cx="7753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dirty="0">
                <a:latin typeface="Arial"/>
                <a:cs typeface="Arial"/>
              </a:rPr>
              <a:t>High-Impact Stakeholder Engagement</a:t>
            </a:r>
          </a:p>
        </p:txBody>
      </p:sp>
      <p:sp>
        <p:nvSpPr>
          <p:cNvPr id="7" name="TextBox 6">
            <a:extLst>
              <a:ext uri="{FF2B5EF4-FFF2-40B4-BE49-F238E27FC236}">
                <a16:creationId xmlns:a16="http://schemas.microsoft.com/office/drawing/2014/main" id="{A9610F7C-49B2-1F48-96D5-CD6485BECD58}"/>
              </a:ext>
            </a:extLst>
          </p:cNvPr>
          <p:cNvSpPr txBox="1"/>
          <p:nvPr/>
        </p:nvSpPr>
        <p:spPr>
          <a:xfrm>
            <a:off x="595312" y="2398409"/>
            <a:ext cx="5989448" cy="3862596"/>
          </a:xfrm>
          <a:prstGeom prst="rect">
            <a:avLst/>
          </a:prstGeom>
          <a:noFill/>
        </p:spPr>
        <p:txBody>
          <a:bodyPr wrap="square" rtlCol="0">
            <a:spAutoFit/>
          </a:bodyPr>
          <a:lstStyle/>
          <a:p>
            <a:pPr>
              <a:spcAft>
                <a:spcPts val="1800"/>
              </a:spcAft>
            </a:pPr>
            <a:r>
              <a:rPr lang="en-US" sz="2000" b="1" i="0" dirty="0">
                <a:solidFill>
                  <a:schemeClr val="accent1"/>
                </a:solidFill>
                <a:latin typeface="Arial"/>
                <a:cs typeface="Arial"/>
              </a:rPr>
              <a:t>RECALL: </a:t>
            </a:r>
            <a:r>
              <a:rPr lang="en-US" sz="2000" b="1" i="0" dirty="0">
                <a:solidFill>
                  <a:schemeClr val="bg1"/>
                </a:solidFill>
                <a:latin typeface="Arial"/>
                <a:cs typeface="Arial"/>
              </a:rPr>
              <a:t>Homelessness is NOT JUST an issue </a:t>
            </a:r>
            <a:br>
              <a:rPr lang="en-US" sz="2000" b="1" i="0" dirty="0">
                <a:solidFill>
                  <a:schemeClr val="bg1"/>
                </a:solidFill>
                <a:latin typeface="Arial"/>
                <a:cs typeface="Arial"/>
              </a:rPr>
            </a:br>
            <a:r>
              <a:rPr lang="en-US" sz="2000" b="1" i="0" dirty="0">
                <a:solidFill>
                  <a:schemeClr val="bg1"/>
                </a:solidFill>
                <a:latin typeface="Arial"/>
                <a:cs typeface="Arial"/>
              </a:rPr>
              <a:t>of housing – </a:t>
            </a:r>
            <a:r>
              <a:rPr lang="en-US" sz="2000" b="0" i="0" dirty="0">
                <a:solidFill>
                  <a:schemeClr val="tx1">
                    <a:lumMod val="75000"/>
                    <a:lumOff val="25000"/>
                  </a:schemeClr>
                </a:solidFill>
                <a:latin typeface="Arial"/>
                <a:cs typeface="Arial"/>
              </a:rPr>
              <a:t>although housing is very important!</a:t>
            </a:r>
            <a:endParaRPr lang="en-US" sz="2000" dirty="0">
              <a:solidFill>
                <a:schemeClr val="tx1">
                  <a:lumMod val="75000"/>
                  <a:lumOff val="25000"/>
                </a:schemeClr>
              </a:solidFill>
              <a:latin typeface="Arial"/>
              <a:cs typeface="Arial"/>
            </a:endParaRPr>
          </a:p>
          <a:p>
            <a:pPr>
              <a:spcAft>
                <a:spcPts val="1800"/>
              </a:spcAft>
            </a:pPr>
            <a:r>
              <a:rPr lang="en-US" sz="2000" b="1" i="0" dirty="0">
                <a:solidFill>
                  <a:schemeClr val="bg1"/>
                </a:solidFill>
                <a:latin typeface="Arial"/>
                <a:cs typeface="Arial"/>
              </a:rPr>
              <a:t>Systems already interact and overlap – </a:t>
            </a:r>
            <a:br>
              <a:rPr lang="en-US" sz="2000" b="1" i="0" dirty="0">
                <a:solidFill>
                  <a:schemeClr val="bg1"/>
                </a:solidFill>
                <a:latin typeface="Arial"/>
                <a:cs typeface="Arial"/>
              </a:rPr>
            </a:br>
            <a:r>
              <a:rPr lang="en-US" sz="2000" b="0" i="0" dirty="0">
                <a:solidFill>
                  <a:schemeClr val="tx1">
                    <a:lumMod val="75000"/>
                    <a:lumOff val="25000"/>
                  </a:schemeClr>
                </a:solidFill>
                <a:latin typeface="Arial"/>
                <a:cs typeface="Arial"/>
              </a:rPr>
              <a:t>we need to find ways to help them do this more effectively!</a:t>
            </a:r>
            <a:endParaRPr lang="en-US" sz="2000" dirty="0">
              <a:solidFill>
                <a:schemeClr val="tx1">
                  <a:lumMod val="75000"/>
                  <a:lumOff val="25000"/>
                </a:schemeClr>
              </a:solidFill>
              <a:latin typeface="Arial"/>
              <a:cs typeface="Arial"/>
            </a:endParaRPr>
          </a:p>
          <a:p>
            <a:pPr>
              <a:spcAft>
                <a:spcPts val="1800"/>
              </a:spcAft>
            </a:pPr>
            <a:r>
              <a:rPr lang="en-US" sz="2000" b="1" i="0" dirty="0">
                <a:solidFill>
                  <a:schemeClr val="bg1"/>
                </a:solidFill>
                <a:latin typeface="Arial"/>
                <a:cs typeface="Arial"/>
              </a:rPr>
              <a:t>We MUST work across systems </a:t>
            </a:r>
            <a:r>
              <a:rPr lang="en-US" sz="2000" b="0" i="0" dirty="0">
                <a:solidFill>
                  <a:schemeClr val="tx1">
                    <a:lumMod val="75000"/>
                    <a:lumOff val="25000"/>
                  </a:schemeClr>
                </a:solidFill>
                <a:latin typeface="Arial"/>
                <a:cs typeface="Arial"/>
              </a:rPr>
              <a:t>precisely because our time, money and information is limited!</a:t>
            </a:r>
            <a:endParaRPr lang="en-US" sz="2000" dirty="0">
              <a:solidFill>
                <a:schemeClr val="tx1">
                  <a:lumMod val="75000"/>
                  <a:lumOff val="25000"/>
                </a:schemeClr>
              </a:solidFill>
              <a:latin typeface="Arial"/>
              <a:cs typeface="Arial"/>
            </a:endParaRPr>
          </a:p>
          <a:p>
            <a:pPr>
              <a:spcAft>
                <a:spcPts val="1800"/>
              </a:spcAft>
            </a:pPr>
            <a:r>
              <a:rPr lang="en-US" sz="2000" dirty="0">
                <a:solidFill>
                  <a:schemeClr val="tx1">
                    <a:lumMod val="75000"/>
                    <a:lumOff val="25000"/>
                  </a:schemeClr>
                </a:solidFill>
                <a:latin typeface="Arial"/>
                <a:cs typeface="Arial"/>
              </a:rPr>
              <a:t>Our stakeholders may come from a broad range </a:t>
            </a:r>
            <a:br>
              <a:rPr lang="en-US" sz="2000" dirty="0">
                <a:solidFill>
                  <a:schemeClr val="tx1">
                    <a:lumMod val="75000"/>
                    <a:lumOff val="25000"/>
                  </a:schemeClr>
                </a:solidFill>
                <a:latin typeface="Arial"/>
                <a:cs typeface="Arial"/>
              </a:rPr>
            </a:br>
            <a:r>
              <a:rPr lang="en-US" sz="2000" dirty="0">
                <a:solidFill>
                  <a:schemeClr val="tx1">
                    <a:lumMod val="75000"/>
                    <a:lumOff val="25000"/>
                  </a:schemeClr>
                </a:solidFill>
                <a:latin typeface="Arial"/>
                <a:cs typeface="Arial"/>
              </a:rPr>
              <a:t>of groups, but </a:t>
            </a:r>
            <a:r>
              <a:rPr lang="en-US" sz="2000" b="1" dirty="0">
                <a:solidFill>
                  <a:schemeClr val="bg1"/>
                </a:solidFill>
                <a:latin typeface="Arial"/>
                <a:cs typeface="Arial"/>
              </a:rPr>
              <a:t>deciding who we engage must be intentional for impact!</a:t>
            </a:r>
            <a:endParaRPr lang="en-US" sz="2000" b="1" i="0" dirty="0">
              <a:solidFill>
                <a:schemeClr val="bg1"/>
              </a:solidFill>
              <a:latin typeface="Arial"/>
              <a:cs typeface="Arial"/>
            </a:endParaRPr>
          </a:p>
        </p:txBody>
      </p:sp>
      <p:pic>
        <p:nvPicPr>
          <p:cNvPr id="8" name="Picture 7">
            <a:extLst>
              <a:ext uri="{FF2B5EF4-FFF2-40B4-BE49-F238E27FC236}">
                <a16:creationId xmlns:a16="http://schemas.microsoft.com/office/drawing/2014/main" id="{C3366771-1E12-EF43-9985-4D4B3AC49CB1}"/>
              </a:ext>
            </a:extLst>
          </p:cNvPr>
          <p:cNvPicPr>
            <a:picLocks noChangeAspect="1"/>
          </p:cNvPicPr>
          <p:nvPr/>
        </p:nvPicPr>
        <p:blipFill>
          <a:blip r:embed="rId3"/>
          <a:stretch>
            <a:fillRect/>
          </a:stretch>
        </p:blipFill>
        <p:spPr>
          <a:xfrm>
            <a:off x="6584760" y="1756497"/>
            <a:ext cx="4789822" cy="4701530"/>
          </a:xfrm>
          <a:prstGeom prst="rect">
            <a:avLst/>
          </a:prstGeom>
        </p:spPr>
      </p:pic>
    </p:spTree>
    <p:extLst>
      <p:ext uri="{BB962C8B-B14F-4D97-AF65-F5344CB8AC3E}">
        <p14:creationId xmlns:p14="http://schemas.microsoft.com/office/powerpoint/2010/main" val="907974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0" name="Picture 9">
            <a:extLst>
              <a:ext uri="{FF2B5EF4-FFF2-40B4-BE49-F238E27FC236}">
                <a16:creationId xmlns:a16="http://schemas.microsoft.com/office/drawing/2014/main" id="{A9161876-5BB7-C54F-BC03-9FA0B7B08533}"/>
              </a:ext>
            </a:extLst>
          </p:cNvPr>
          <p:cNvPicPr>
            <a:picLocks noChangeAspect="1"/>
          </p:cNvPicPr>
          <p:nvPr/>
        </p:nvPicPr>
        <p:blipFill>
          <a:blip r:embed="rId3"/>
          <a:stretch>
            <a:fillRect/>
          </a:stretch>
        </p:blipFill>
        <p:spPr>
          <a:xfrm rot="5400000">
            <a:off x="4648089" y="48105"/>
            <a:ext cx="2924848" cy="12192002"/>
          </a:xfrm>
          <a:prstGeom prst="rect">
            <a:avLst/>
          </a:prstGeom>
        </p:spPr>
      </p:pic>
      <p:sp>
        <p:nvSpPr>
          <p:cNvPr id="6" name="Title 3">
            <a:extLst>
              <a:ext uri="{FF2B5EF4-FFF2-40B4-BE49-F238E27FC236}">
                <a16:creationId xmlns:a16="http://schemas.microsoft.com/office/drawing/2014/main" id="{F2498670-DB40-4A4E-93E5-1E03E869C616}"/>
              </a:ext>
            </a:extLst>
          </p:cNvPr>
          <p:cNvSpPr txBox="1">
            <a:spLocks/>
          </p:cNvSpPr>
          <p:nvPr/>
        </p:nvSpPr>
        <p:spPr bwMode="auto">
          <a:xfrm>
            <a:off x="595313" y="863045"/>
            <a:ext cx="11001374"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panose="020B0604020202020204" pitchFamily="34" charset="0"/>
                <a:cs typeface="Arial" panose="020B0604020202020204" pitchFamily="34" charset="0"/>
              </a:rPr>
              <a:t>Reflective Questions </a:t>
            </a:r>
          </a:p>
        </p:txBody>
      </p:sp>
      <p:sp>
        <p:nvSpPr>
          <p:cNvPr id="8" name="Google Shape;1917;p146">
            <a:extLst>
              <a:ext uri="{FF2B5EF4-FFF2-40B4-BE49-F238E27FC236}">
                <a16:creationId xmlns:a16="http://schemas.microsoft.com/office/drawing/2014/main" id="{A763F74C-6327-A74D-9A8A-85981399B3BA}"/>
              </a:ext>
            </a:extLst>
          </p:cNvPr>
          <p:cNvSpPr txBox="1"/>
          <p:nvPr/>
        </p:nvSpPr>
        <p:spPr>
          <a:xfrm>
            <a:off x="595312" y="2006045"/>
            <a:ext cx="11001375" cy="4851955"/>
          </a:xfrm>
          <a:prstGeom prst="rect">
            <a:avLst/>
          </a:prstGeom>
          <a:noFill/>
          <a:ln>
            <a:noFill/>
          </a:ln>
        </p:spPr>
        <p:txBody>
          <a:bodyPr spcFirstLastPara="1" wrap="square" lIns="91425" tIns="91425" rIns="91425" bIns="91425" anchor="t" anchorCtr="0">
            <a:noAutofit/>
          </a:bodyPr>
          <a:lstStyle/>
          <a:p>
            <a:pPr lvl="0"/>
            <a:r>
              <a:rPr lang="en-US" sz="3200" b="1" dirty="0"/>
              <a:t>1: </a:t>
            </a:r>
            <a:r>
              <a:rPr lang="en-US" sz="3200" dirty="0"/>
              <a:t>Is your planning table/group made up of these diverse stakeholders we’ve identified? </a:t>
            </a:r>
            <a:endParaRPr lang="en-US" sz="3200" b="1" dirty="0"/>
          </a:p>
          <a:p>
            <a:pPr lvl="0"/>
            <a:endParaRPr lang="en-US" sz="3200" b="1" dirty="0"/>
          </a:p>
          <a:p>
            <a:pPr lvl="0"/>
            <a:r>
              <a:rPr lang="en-US" sz="3200" b="1" dirty="0"/>
              <a:t>2: </a:t>
            </a:r>
            <a:r>
              <a:rPr lang="en-CA" sz="3200" dirty="0"/>
              <a:t>Who in your community have you not had much engagement from so far? </a:t>
            </a:r>
          </a:p>
          <a:p>
            <a:pPr lvl="0"/>
            <a:endParaRPr lang="en-CA" sz="3200" dirty="0"/>
          </a:p>
          <a:p>
            <a:pPr lvl="0"/>
            <a:r>
              <a:rPr lang="en-CA" sz="2800" b="1" dirty="0"/>
              <a:t>3: </a:t>
            </a:r>
            <a:r>
              <a:rPr lang="en-CA" sz="2800" dirty="0"/>
              <a:t>How do you feel about broadening your engagement in an intentional, strategic way (ex. Excited, Hopeful, Concerned, Doubtful, etc.)? Why might is that the case?</a:t>
            </a:r>
          </a:p>
        </p:txBody>
      </p:sp>
    </p:spTree>
    <p:extLst>
      <p:ext uri="{BB962C8B-B14F-4D97-AF65-F5344CB8AC3E}">
        <p14:creationId xmlns:p14="http://schemas.microsoft.com/office/powerpoint/2010/main" val="133449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0158F-814E-484C-BEC7-9077FB9E2F73}"/>
              </a:ext>
            </a:extLst>
          </p:cNvPr>
          <p:cNvSpPr txBox="1">
            <a:spLocks/>
          </p:cNvSpPr>
          <p:nvPr/>
        </p:nvSpPr>
        <p:spPr bwMode="auto">
          <a:xfrm>
            <a:off x="832637" y="2014749"/>
            <a:ext cx="6388779" cy="1414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lnSpc>
                <a:spcPct val="90000"/>
              </a:lnSpc>
            </a:pPr>
            <a:r>
              <a:rPr lang="en-US" sz="6000" b="1" i="0" kern="800" cap="all" spc="-150" dirty="0">
                <a:solidFill>
                  <a:schemeClr val="bg2"/>
                </a:solidFill>
                <a:latin typeface="Arial"/>
                <a:cs typeface="Arial"/>
              </a:rPr>
              <a:t>How should Stakeholders be engaged?</a:t>
            </a:r>
            <a:endParaRPr lang="en-US" sz="2800" spc="-150" dirty="0">
              <a:solidFill>
                <a:schemeClr val="bg2"/>
              </a:solidFill>
              <a:latin typeface="Arial"/>
              <a:cs typeface="Arial"/>
            </a:endParaRPr>
          </a:p>
        </p:txBody>
      </p:sp>
    </p:spTree>
    <p:extLst>
      <p:ext uri="{BB962C8B-B14F-4D97-AF65-F5344CB8AC3E}">
        <p14:creationId xmlns:p14="http://schemas.microsoft.com/office/powerpoint/2010/main" val="38917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8AC6AED-FC25-5344-8D2D-04BFEED58FB8}"/>
              </a:ext>
            </a:extLst>
          </p:cNvPr>
          <p:cNvGrpSpPr/>
          <p:nvPr/>
        </p:nvGrpSpPr>
        <p:grpSpPr>
          <a:xfrm>
            <a:off x="-1239024" y="1539524"/>
            <a:ext cx="13431025" cy="4875132"/>
            <a:chOff x="-1239024" y="1151592"/>
            <a:chExt cx="13431025" cy="4875132"/>
          </a:xfrm>
        </p:grpSpPr>
        <p:sp>
          <p:nvSpPr>
            <p:cNvPr id="20" name="Google Shape;887;p125">
              <a:extLst>
                <a:ext uri="{FF2B5EF4-FFF2-40B4-BE49-F238E27FC236}">
                  <a16:creationId xmlns:a16="http://schemas.microsoft.com/office/drawing/2014/main" id="{C2AB0E0E-7342-6A41-A90C-BBD55E1FD76A}"/>
                </a:ext>
              </a:extLst>
            </p:cNvPr>
            <p:cNvSpPr/>
            <p:nvPr/>
          </p:nvSpPr>
          <p:spPr>
            <a:xfrm>
              <a:off x="1" y="2048968"/>
              <a:ext cx="12192000" cy="3977756"/>
            </a:xfrm>
            <a:prstGeom prst="rect">
              <a:avLst/>
            </a:prstGeom>
            <a:gradFill>
              <a:gsLst>
                <a:gs pos="0">
                  <a:schemeClr val="accent5"/>
                </a:gs>
                <a:gs pos="100000">
                  <a:schemeClr val="accent5">
                    <a:lumMod val="20000"/>
                    <a:lumOff val="80000"/>
                  </a:schemeClr>
                </a:gs>
              </a:gsLst>
              <a:lin ang="18900044"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dirty="0">
                <a:solidFill>
                  <a:srgbClr val="FFFFFF"/>
                </a:solidFill>
                <a:latin typeface="Arial" panose="020B0604020202020204" pitchFamily="34" charset="0"/>
                <a:ea typeface="Arial"/>
                <a:cs typeface="Arial" panose="020B0604020202020204" pitchFamily="34" charset="0"/>
                <a:sym typeface="Arial"/>
              </a:endParaRPr>
            </a:p>
          </p:txBody>
        </p:sp>
        <p:pic>
          <p:nvPicPr>
            <p:cNvPr id="24" name="Picture 23">
              <a:extLst>
                <a:ext uri="{FF2B5EF4-FFF2-40B4-BE49-F238E27FC236}">
                  <a16:creationId xmlns:a16="http://schemas.microsoft.com/office/drawing/2014/main" id="{454569C0-3B9D-2B4B-A6A2-B55DBBE3EB22}"/>
                </a:ext>
              </a:extLst>
            </p:cNvPr>
            <p:cNvPicPr>
              <a:picLocks noChangeAspect="1"/>
            </p:cNvPicPr>
            <p:nvPr/>
          </p:nvPicPr>
          <p:blipFill>
            <a:blip r:embed="rId3"/>
            <a:stretch>
              <a:fillRect/>
            </a:stretch>
          </p:blipFill>
          <p:spPr>
            <a:xfrm rot="10800000">
              <a:off x="-1239024" y="1151592"/>
              <a:ext cx="4368214" cy="3273936"/>
            </a:xfrm>
            <a:prstGeom prst="rect">
              <a:avLst/>
            </a:prstGeom>
          </p:spPr>
        </p:pic>
      </p:grpSp>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2" y="863045"/>
            <a:ext cx="846794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Degrees of Engagement</a:t>
            </a:r>
          </a:p>
        </p:txBody>
      </p:sp>
      <p:sp>
        <p:nvSpPr>
          <p:cNvPr id="6" name="Rectangle 2">
            <a:extLst>
              <a:ext uri="{FF2B5EF4-FFF2-40B4-BE49-F238E27FC236}">
                <a16:creationId xmlns:a16="http://schemas.microsoft.com/office/drawing/2014/main" id="{DB146FA5-5D64-C049-8C10-2980910DE135}"/>
              </a:ext>
            </a:extLst>
          </p:cNvPr>
          <p:cNvSpPr>
            <a:spLocks noChangeArrowheads="1"/>
          </p:cNvSpPr>
          <p:nvPr/>
        </p:nvSpPr>
        <p:spPr bwMode="auto">
          <a:xfrm>
            <a:off x="595312" y="1768576"/>
            <a:ext cx="7753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dirty="0">
                <a:latin typeface="Arial"/>
                <a:cs typeface="Arial"/>
              </a:rPr>
              <a:t>Need to determine who you need to…</a:t>
            </a:r>
          </a:p>
        </p:txBody>
      </p:sp>
      <p:sp>
        <p:nvSpPr>
          <p:cNvPr id="7" name="TextBox 6">
            <a:extLst>
              <a:ext uri="{FF2B5EF4-FFF2-40B4-BE49-F238E27FC236}">
                <a16:creationId xmlns:a16="http://schemas.microsoft.com/office/drawing/2014/main" id="{A9610F7C-49B2-1F48-96D5-CD6485BECD58}"/>
              </a:ext>
            </a:extLst>
          </p:cNvPr>
          <p:cNvSpPr txBox="1"/>
          <p:nvPr/>
        </p:nvSpPr>
        <p:spPr>
          <a:xfrm>
            <a:off x="778396" y="4929918"/>
            <a:ext cx="1134149" cy="461665"/>
          </a:xfrm>
          <a:prstGeom prst="rect">
            <a:avLst/>
          </a:prstGeom>
          <a:noFill/>
        </p:spPr>
        <p:txBody>
          <a:bodyPr wrap="square" rtlCol="0">
            <a:spAutoFit/>
          </a:bodyPr>
          <a:lstStyle/>
          <a:p>
            <a:pPr algn="ctr"/>
            <a:r>
              <a:rPr lang="en-US" sz="2400" b="1" i="0" dirty="0">
                <a:solidFill>
                  <a:schemeClr val="bg1"/>
                </a:solidFill>
                <a:latin typeface="Arial"/>
                <a:cs typeface="Arial"/>
              </a:rPr>
              <a:t>Inform</a:t>
            </a:r>
          </a:p>
        </p:txBody>
      </p:sp>
      <p:sp>
        <p:nvSpPr>
          <p:cNvPr id="15" name="TextBox 14">
            <a:extLst>
              <a:ext uri="{FF2B5EF4-FFF2-40B4-BE49-F238E27FC236}">
                <a16:creationId xmlns:a16="http://schemas.microsoft.com/office/drawing/2014/main" id="{2BC5FBE4-D0B3-2B46-B01D-A84FCC6C5C04}"/>
              </a:ext>
            </a:extLst>
          </p:cNvPr>
          <p:cNvSpPr txBox="1"/>
          <p:nvPr/>
        </p:nvSpPr>
        <p:spPr>
          <a:xfrm>
            <a:off x="2854356" y="4935111"/>
            <a:ext cx="1467576" cy="461665"/>
          </a:xfrm>
          <a:prstGeom prst="rect">
            <a:avLst/>
          </a:prstGeom>
          <a:noFill/>
        </p:spPr>
        <p:txBody>
          <a:bodyPr wrap="square" rtlCol="0">
            <a:spAutoFit/>
          </a:bodyPr>
          <a:lstStyle/>
          <a:p>
            <a:pPr algn="ctr"/>
            <a:r>
              <a:rPr lang="en-US" sz="2400" b="1" i="0" dirty="0">
                <a:solidFill>
                  <a:schemeClr val="bg1"/>
                </a:solidFill>
                <a:latin typeface="Arial"/>
                <a:cs typeface="Arial"/>
              </a:rPr>
              <a:t>Consult</a:t>
            </a:r>
          </a:p>
        </p:txBody>
      </p:sp>
      <p:sp>
        <p:nvSpPr>
          <p:cNvPr id="16" name="TextBox 15">
            <a:extLst>
              <a:ext uri="{FF2B5EF4-FFF2-40B4-BE49-F238E27FC236}">
                <a16:creationId xmlns:a16="http://schemas.microsoft.com/office/drawing/2014/main" id="{7F2F5BAC-B339-2242-AA00-E5C4772725E1}"/>
              </a:ext>
            </a:extLst>
          </p:cNvPr>
          <p:cNvSpPr txBox="1"/>
          <p:nvPr/>
        </p:nvSpPr>
        <p:spPr>
          <a:xfrm>
            <a:off x="5318500" y="4940595"/>
            <a:ext cx="1267082" cy="461665"/>
          </a:xfrm>
          <a:prstGeom prst="rect">
            <a:avLst/>
          </a:prstGeom>
          <a:noFill/>
        </p:spPr>
        <p:txBody>
          <a:bodyPr wrap="square" rtlCol="0">
            <a:spAutoFit/>
          </a:bodyPr>
          <a:lstStyle/>
          <a:p>
            <a:pPr algn="ctr"/>
            <a:r>
              <a:rPr lang="en-US" sz="2400" b="1" i="0" dirty="0">
                <a:solidFill>
                  <a:schemeClr val="bg1"/>
                </a:solidFill>
                <a:latin typeface="Arial"/>
                <a:cs typeface="Arial"/>
              </a:rPr>
              <a:t>Involve</a:t>
            </a:r>
          </a:p>
        </p:txBody>
      </p:sp>
      <p:sp>
        <p:nvSpPr>
          <p:cNvPr id="17" name="TextBox 16">
            <a:extLst>
              <a:ext uri="{FF2B5EF4-FFF2-40B4-BE49-F238E27FC236}">
                <a16:creationId xmlns:a16="http://schemas.microsoft.com/office/drawing/2014/main" id="{327F0659-B182-7349-A2C9-64DFF2F7D32B}"/>
              </a:ext>
            </a:extLst>
          </p:cNvPr>
          <p:cNvSpPr txBox="1"/>
          <p:nvPr/>
        </p:nvSpPr>
        <p:spPr>
          <a:xfrm>
            <a:off x="7379589" y="4929918"/>
            <a:ext cx="1879834" cy="830997"/>
          </a:xfrm>
          <a:prstGeom prst="rect">
            <a:avLst/>
          </a:prstGeom>
          <a:noFill/>
        </p:spPr>
        <p:txBody>
          <a:bodyPr wrap="square" rtlCol="0">
            <a:spAutoFit/>
          </a:bodyPr>
          <a:lstStyle/>
          <a:p>
            <a:pPr algn="ctr"/>
            <a:r>
              <a:rPr lang="en-US" sz="2400" b="1" i="0" dirty="0">
                <a:solidFill>
                  <a:schemeClr val="bg1"/>
                </a:solidFill>
                <a:latin typeface="Arial"/>
                <a:cs typeface="Arial"/>
              </a:rPr>
              <a:t>Engage/ Collaborate</a:t>
            </a:r>
          </a:p>
        </p:txBody>
      </p:sp>
      <p:sp>
        <p:nvSpPr>
          <p:cNvPr id="18" name="TextBox 17">
            <a:extLst>
              <a:ext uri="{FF2B5EF4-FFF2-40B4-BE49-F238E27FC236}">
                <a16:creationId xmlns:a16="http://schemas.microsoft.com/office/drawing/2014/main" id="{76506A52-C202-AE4E-ACE0-133AA76767F4}"/>
              </a:ext>
            </a:extLst>
          </p:cNvPr>
          <p:cNvSpPr txBox="1"/>
          <p:nvPr/>
        </p:nvSpPr>
        <p:spPr>
          <a:xfrm>
            <a:off x="9895018" y="4929918"/>
            <a:ext cx="1656006" cy="830997"/>
          </a:xfrm>
          <a:prstGeom prst="rect">
            <a:avLst/>
          </a:prstGeom>
          <a:noFill/>
        </p:spPr>
        <p:txBody>
          <a:bodyPr wrap="square" rtlCol="0">
            <a:spAutoFit/>
          </a:bodyPr>
          <a:lstStyle/>
          <a:p>
            <a:pPr algn="ctr"/>
            <a:r>
              <a:rPr lang="en-US" sz="2400" b="1" dirty="0">
                <a:solidFill>
                  <a:schemeClr val="bg1"/>
                </a:solidFill>
                <a:latin typeface="Arial"/>
                <a:cs typeface="Arial"/>
              </a:rPr>
              <a:t>Partner/ Empower</a:t>
            </a:r>
            <a:endParaRPr lang="en-US" sz="2400" b="1" i="0" dirty="0">
              <a:solidFill>
                <a:schemeClr val="bg1"/>
              </a:solidFill>
              <a:latin typeface="Arial"/>
              <a:cs typeface="Arial"/>
            </a:endParaRPr>
          </a:p>
        </p:txBody>
      </p:sp>
      <p:pic>
        <p:nvPicPr>
          <p:cNvPr id="45" name="Picture 44">
            <a:extLst>
              <a:ext uri="{FF2B5EF4-FFF2-40B4-BE49-F238E27FC236}">
                <a16:creationId xmlns:a16="http://schemas.microsoft.com/office/drawing/2014/main" id="{F847FD4C-C42E-274F-86C0-00A02DC0C8A9}"/>
              </a:ext>
            </a:extLst>
          </p:cNvPr>
          <p:cNvPicPr>
            <a:picLocks noChangeAspect="1"/>
          </p:cNvPicPr>
          <p:nvPr/>
        </p:nvPicPr>
        <p:blipFill>
          <a:blip r:embed="rId4"/>
          <a:stretch>
            <a:fillRect/>
          </a:stretch>
        </p:blipFill>
        <p:spPr>
          <a:xfrm>
            <a:off x="2956306" y="3294519"/>
            <a:ext cx="1263677" cy="1327932"/>
          </a:xfrm>
          <a:prstGeom prst="rect">
            <a:avLst/>
          </a:prstGeom>
        </p:spPr>
      </p:pic>
      <p:pic>
        <p:nvPicPr>
          <p:cNvPr id="47" name="Picture 46">
            <a:extLst>
              <a:ext uri="{FF2B5EF4-FFF2-40B4-BE49-F238E27FC236}">
                <a16:creationId xmlns:a16="http://schemas.microsoft.com/office/drawing/2014/main" id="{A756EF17-440E-3346-AC46-24F1E6D01598}"/>
              </a:ext>
            </a:extLst>
          </p:cNvPr>
          <p:cNvPicPr>
            <a:picLocks noChangeAspect="1"/>
          </p:cNvPicPr>
          <p:nvPr/>
        </p:nvPicPr>
        <p:blipFill>
          <a:blip r:embed="rId5"/>
          <a:stretch>
            <a:fillRect/>
          </a:stretch>
        </p:blipFill>
        <p:spPr>
          <a:xfrm>
            <a:off x="767177" y="3294519"/>
            <a:ext cx="1156586" cy="1327932"/>
          </a:xfrm>
          <a:prstGeom prst="rect">
            <a:avLst/>
          </a:prstGeom>
        </p:spPr>
      </p:pic>
      <p:pic>
        <p:nvPicPr>
          <p:cNvPr id="49" name="Picture 48">
            <a:extLst>
              <a:ext uri="{FF2B5EF4-FFF2-40B4-BE49-F238E27FC236}">
                <a16:creationId xmlns:a16="http://schemas.microsoft.com/office/drawing/2014/main" id="{E717E8B2-CB19-9545-86BD-283A9F16614C}"/>
              </a:ext>
            </a:extLst>
          </p:cNvPr>
          <p:cNvPicPr>
            <a:picLocks noChangeAspect="1"/>
          </p:cNvPicPr>
          <p:nvPr/>
        </p:nvPicPr>
        <p:blipFill>
          <a:blip r:embed="rId6"/>
          <a:stretch>
            <a:fillRect/>
          </a:stretch>
        </p:blipFill>
        <p:spPr>
          <a:xfrm>
            <a:off x="10200920" y="2955061"/>
            <a:ext cx="1260710" cy="1667390"/>
          </a:xfrm>
          <a:prstGeom prst="rect">
            <a:avLst/>
          </a:prstGeom>
        </p:spPr>
      </p:pic>
      <p:pic>
        <p:nvPicPr>
          <p:cNvPr id="51" name="Picture 50">
            <a:extLst>
              <a:ext uri="{FF2B5EF4-FFF2-40B4-BE49-F238E27FC236}">
                <a16:creationId xmlns:a16="http://schemas.microsoft.com/office/drawing/2014/main" id="{7308C401-F278-CE47-A64B-51FB36E69D2E}"/>
              </a:ext>
            </a:extLst>
          </p:cNvPr>
          <p:cNvPicPr>
            <a:picLocks noChangeAspect="1"/>
          </p:cNvPicPr>
          <p:nvPr/>
        </p:nvPicPr>
        <p:blipFill>
          <a:blip r:embed="rId7"/>
          <a:stretch>
            <a:fillRect/>
          </a:stretch>
        </p:blipFill>
        <p:spPr>
          <a:xfrm>
            <a:off x="5311096" y="3294518"/>
            <a:ext cx="1281891" cy="1327933"/>
          </a:xfrm>
          <a:prstGeom prst="rect">
            <a:avLst/>
          </a:prstGeom>
        </p:spPr>
      </p:pic>
      <p:pic>
        <p:nvPicPr>
          <p:cNvPr id="52" name="Picture 51">
            <a:extLst>
              <a:ext uri="{FF2B5EF4-FFF2-40B4-BE49-F238E27FC236}">
                <a16:creationId xmlns:a16="http://schemas.microsoft.com/office/drawing/2014/main" id="{EA5BCC12-A507-0E46-A36A-02D24A86F225}"/>
              </a:ext>
            </a:extLst>
          </p:cNvPr>
          <p:cNvPicPr>
            <a:picLocks noChangeAspect="1"/>
          </p:cNvPicPr>
          <p:nvPr/>
        </p:nvPicPr>
        <p:blipFill>
          <a:blip r:embed="rId8"/>
          <a:stretch>
            <a:fillRect/>
          </a:stretch>
        </p:blipFill>
        <p:spPr>
          <a:xfrm>
            <a:off x="7691414" y="3366267"/>
            <a:ext cx="1256184" cy="1256184"/>
          </a:xfrm>
          <a:prstGeom prst="rect">
            <a:avLst/>
          </a:prstGeom>
        </p:spPr>
      </p:pic>
      <p:cxnSp>
        <p:nvCxnSpPr>
          <p:cNvPr id="53" name="Google Shape;902;p125">
            <a:extLst>
              <a:ext uri="{FF2B5EF4-FFF2-40B4-BE49-F238E27FC236}">
                <a16:creationId xmlns:a16="http://schemas.microsoft.com/office/drawing/2014/main" id="{E12AD3C2-4DAD-434F-B9CD-E6EC07E07144}"/>
              </a:ext>
            </a:extLst>
          </p:cNvPr>
          <p:cNvCxnSpPr>
            <a:cxnSpLocks/>
          </p:cNvCxnSpPr>
          <p:nvPr/>
        </p:nvCxnSpPr>
        <p:spPr>
          <a:xfrm>
            <a:off x="2436257" y="3751900"/>
            <a:ext cx="0" cy="574901"/>
          </a:xfrm>
          <a:prstGeom prst="straightConnector1">
            <a:avLst/>
          </a:prstGeom>
          <a:noFill/>
          <a:ln w="19050" cap="rnd" cmpd="sng">
            <a:solidFill>
              <a:schemeClr val="bg2"/>
            </a:solidFill>
            <a:prstDash val="solid"/>
            <a:round/>
            <a:headEnd type="none" w="sm" len="sm"/>
            <a:tailEnd type="none" w="sm" len="sm"/>
          </a:ln>
        </p:spPr>
      </p:cxnSp>
      <p:cxnSp>
        <p:nvCxnSpPr>
          <p:cNvPr id="54" name="Google Shape;902;p125">
            <a:extLst>
              <a:ext uri="{FF2B5EF4-FFF2-40B4-BE49-F238E27FC236}">
                <a16:creationId xmlns:a16="http://schemas.microsoft.com/office/drawing/2014/main" id="{773797AF-19E2-8545-87B1-F6FCD3A2F8FD}"/>
              </a:ext>
            </a:extLst>
          </p:cNvPr>
          <p:cNvCxnSpPr>
            <a:cxnSpLocks/>
          </p:cNvCxnSpPr>
          <p:nvPr/>
        </p:nvCxnSpPr>
        <p:spPr>
          <a:xfrm>
            <a:off x="4755284" y="3728751"/>
            <a:ext cx="0" cy="598050"/>
          </a:xfrm>
          <a:prstGeom prst="straightConnector1">
            <a:avLst/>
          </a:prstGeom>
          <a:noFill/>
          <a:ln w="19050" cap="rnd" cmpd="sng">
            <a:solidFill>
              <a:schemeClr val="bg2"/>
            </a:solidFill>
            <a:prstDash val="solid"/>
            <a:round/>
            <a:headEnd type="none" w="sm" len="sm"/>
            <a:tailEnd type="none" w="sm" len="sm"/>
          </a:ln>
        </p:spPr>
      </p:cxnSp>
      <p:cxnSp>
        <p:nvCxnSpPr>
          <p:cNvPr id="55" name="Google Shape;902;p125">
            <a:extLst>
              <a:ext uri="{FF2B5EF4-FFF2-40B4-BE49-F238E27FC236}">
                <a16:creationId xmlns:a16="http://schemas.microsoft.com/office/drawing/2014/main" id="{A21B981E-D788-344D-AF64-342FE4273567}"/>
              </a:ext>
            </a:extLst>
          </p:cNvPr>
          <p:cNvCxnSpPr>
            <a:cxnSpLocks/>
          </p:cNvCxnSpPr>
          <p:nvPr/>
        </p:nvCxnSpPr>
        <p:spPr>
          <a:xfrm>
            <a:off x="7019834" y="3740326"/>
            <a:ext cx="0" cy="586475"/>
          </a:xfrm>
          <a:prstGeom prst="straightConnector1">
            <a:avLst/>
          </a:prstGeom>
          <a:noFill/>
          <a:ln w="19050" cap="rnd" cmpd="sng">
            <a:solidFill>
              <a:schemeClr val="bg2"/>
            </a:solidFill>
            <a:prstDash val="solid"/>
            <a:round/>
            <a:headEnd type="none" w="sm" len="sm"/>
            <a:tailEnd type="none" w="sm" len="sm"/>
          </a:ln>
        </p:spPr>
      </p:cxnSp>
      <p:cxnSp>
        <p:nvCxnSpPr>
          <p:cNvPr id="56" name="Google Shape;902;p125">
            <a:extLst>
              <a:ext uri="{FF2B5EF4-FFF2-40B4-BE49-F238E27FC236}">
                <a16:creationId xmlns:a16="http://schemas.microsoft.com/office/drawing/2014/main" id="{AF50F744-1F34-FE48-BD3F-D203BB5E9F69}"/>
              </a:ext>
            </a:extLst>
          </p:cNvPr>
          <p:cNvCxnSpPr>
            <a:cxnSpLocks/>
          </p:cNvCxnSpPr>
          <p:nvPr/>
        </p:nvCxnSpPr>
        <p:spPr>
          <a:xfrm>
            <a:off x="9577838" y="3717176"/>
            <a:ext cx="0" cy="609625"/>
          </a:xfrm>
          <a:prstGeom prst="straightConnector1">
            <a:avLst/>
          </a:prstGeom>
          <a:noFill/>
          <a:ln w="19050" cap="rnd" cmpd="sng">
            <a:solidFill>
              <a:schemeClr val="bg2"/>
            </a:solidFill>
            <a:prstDash val="solid"/>
            <a:round/>
            <a:headEnd type="none" w="sm" len="sm"/>
            <a:tailEnd type="none" w="sm" len="sm"/>
          </a:ln>
        </p:spPr>
      </p:cxnSp>
    </p:spTree>
    <p:extLst>
      <p:ext uri="{BB962C8B-B14F-4D97-AF65-F5344CB8AC3E}">
        <p14:creationId xmlns:p14="http://schemas.microsoft.com/office/powerpoint/2010/main" val="297234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2" y="806758"/>
            <a:ext cx="737637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Engagement on What?</a:t>
            </a:r>
          </a:p>
        </p:txBody>
      </p:sp>
      <p:sp>
        <p:nvSpPr>
          <p:cNvPr id="6" name="Rectangle 2">
            <a:extLst>
              <a:ext uri="{FF2B5EF4-FFF2-40B4-BE49-F238E27FC236}">
                <a16:creationId xmlns:a16="http://schemas.microsoft.com/office/drawing/2014/main" id="{DB146FA5-5D64-C049-8C10-2980910DE135}"/>
              </a:ext>
            </a:extLst>
          </p:cNvPr>
          <p:cNvSpPr>
            <a:spLocks noChangeArrowheads="1"/>
          </p:cNvSpPr>
          <p:nvPr/>
        </p:nvSpPr>
        <p:spPr bwMode="auto">
          <a:xfrm>
            <a:off x="595312" y="1718926"/>
            <a:ext cx="85252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dirty="0">
                <a:latin typeface="Arial"/>
                <a:cs typeface="Arial"/>
              </a:rPr>
              <a:t>Different stakeholders are needed in different capacities:</a:t>
            </a:r>
          </a:p>
        </p:txBody>
      </p:sp>
      <p:sp>
        <p:nvSpPr>
          <p:cNvPr id="9" name="Google Shape;1052;p130">
            <a:extLst>
              <a:ext uri="{FF2B5EF4-FFF2-40B4-BE49-F238E27FC236}">
                <a16:creationId xmlns:a16="http://schemas.microsoft.com/office/drawing/2014/main" id="{AEF7EDE9-1CF6-7949-B722-7DDDDD381475}"/>
              </a:ext>
            </a:extLst>
          </p:cNvPr>
          <p:cNvSpPr/>
          <p:nvPr/>
        </p:nvSpPr>
        <p:spPr>
          <a:xfrm>
            <a:off x="915924" y="2901498"/>
            <a:ext cx="3709413" cy="1198293"/>
          </a:xfrm>
          <a:prstGeom prst="rect">
            <a:avLst/>
          </a:prstGeom>
          <a:noFill/>
          <a:ln>
            <a:noFill/>
          </a:ln>
        </p:spPr>
        <p:txBody>
          <a:bodyPr spcFirstLastPara="1" wrap="square" lIns="91425" tIns="45700" rIns="91425" bIns="45700" anchor="t" anchorCtr="0">
            <a:noAutofit/>
          </a:bodyPr>
          <a:lstStyle/>
          <a:p>
            <a:pPr>
              <a:buClr>
                <a:schemeClr val="accent1"/>
              </a:buClr>
            </a:pPr>
            <a:r>
              <a:rPr lang="en-US" b="1" dirty="0">
                <a:solidFill>
                  <a:schemeClr val="accent1"/>
                </a:solidFill>
                <a:cs typeface="Arial"/>
              </a:rPr>
              <a:t>Systems Planning Leadership</a:t>
            </a:r>
          </a:p>
          <a:p>
            <a:pPr marL="285750" indent="-285750">
              <a:buClr>
                <a:schemeClr val="accent1"/>
              </a:buClr>
              <a:buFont typeface="Courier New" panose="02070309020205020404" pitchFamily="49" charset="0"/>
              <a:buChar char="o"/>
            </a:pPr>
            <a:r>
              <a:rPr lang="en-US" dirty="0">
                <a:solidFill>
                  <a:schemeClr val="tx1">
                    <a:lumMod val="75000"/>
                    <a:lumOff val="25000"/>
                  </a:schemeClr>
                </a:solidFill>
                <a:cs typeface="Arial"/>
              </a:rPr>
              <a:t>Backbone Systems Planning Organization</a:t>
            </a:r>
          </a:p>
          <a:p>
            <a:pPr marL="285750" indent="-285750">
              <a:buClr>
                <a:schemeClr val="accent1"/>
              </a:buClr>
              <a:buFont typeface="Courier New" panose="02070309020205020404" pitchFamily="49" charset="0"/>
              <a:buChar char="o"/>
            </a:pPr>
            <a:r>
              <a:rPr lang="en-US" dirty="0">
                <a:solidFill>
                  <a:schemeClr val="tx1">
                    <a:lumMod val="75000"/>
                    <a:lumOff val="25000"/>
                  </a:schemeClr>
                </a:solidFill>
                <a:cs typeface="Arial"/>
              </a:rPr>
              <a:t>Steering Committee Members</a:t>
            </a:r>
          </a:p>
          <a:p>
            <a:pPr marL="285750" indent="-285750">
              <a:buClr>
                <a:schemeClr val="accent1"/>
              </a:buClr>
              <a:buFont typeface="Courier New" panose="02070309020205020404" pitchFamily="49" charset="0"/>
              <a:buChar char="o"/>
            </a:pPr>
            <a:r>
              <a:rPr lang="en-US" dirty="0">
                <a:solidFill>
                  <a:schemeClr val="tx1">
                    <a:lumMod val="75000"/>
                    <a:lumOff val="25000"/>
                  </a:schemeClr>
                </a:solidFill>
                <a:cs typeface="Arial"/>
              </a:rPr>
              <a:t>Advisories</a:t>
            </a:r>
          </a:p>
          <a:p>
            <a:endParaRPr lang="en-CA" dirty="0">
              <a:solidFill>
                <a:schemeClr val="bg1"/>
              </a:solidFill>
            </a:endParaRPr>
          </a:p>
          <a:p>
            <a:endParaRPr lang="en-CA" dirty="0">
              <a:solidFill>
                <a:schemeClr val="bg1"/>
              </a:solidFill>
            </a:endParaRPr>
          </a:p>
          <a:p>
            <a:pPr marL="0" marR="0" lvl="0" indent="0" algn="l" rtl="0">
              <a:spcBef>
                <a:spcPts val="0"/>
              </a:spcBef>
              <a:spcAft>
                <a:spcPts val="0"/>
              </a:spcAft>
              <a:buNone/>
            </a:pPr>
            <a:endParaRPr dirty="0">
              <a:solidFill>
                <a:schemeClr val="bg1"/>
              </a:solidFill>
              <a:latin typeface="Arial" panose="020B0604020202020204" pitchFamily="34" charset="0"/>
              <a:cs typeface="Arial" panose="020B0604020202020204" pitchFamily="34" charset="0"/>
            </a:endParaRPr>
          </a:p>
        </p:txBody>
      </p:sp>
      <p:sp>
        <p:nvSpPr>
          <p:cNvPr id="10" name="Google Shape;1053;p130">
            <a:extLst>
              <a:ext uri="{FF2B5EF4-FFF2-40B4-BE49-F238E27FC236}">
                <a16:creationId xmlns:a16="http://schemas.microsoft.com/office/drawing/2014/main" id="{9EB6BFE9-494B-C141-9271-0BDFBC7E481E}"/>
              </a:ext>
            </a:extLst>
          </p:cNvPr>
          <p:cNvSpPr/>
          <p:nvPr/>
        </p:nvSpPr>
        <p:spPr>
          <a:xfrm>
            <a:off x="5011668" y="2899462"/>
            <a:ext cx="3214667" cy="1200329"/>
          </a:xfrm>
          <a:prstGeom prst="rect">
            <a:avLst/>
          </a:prstGeom>
          <a:noFill/>
          <a:ln>
            <a:noFill/>
          </a:ln>
        </p:spPr>
        <p:txBody>
          <a:bodyPr spcFirstLastPara="1" wrap="square" lIns="91425" tIns="45700" rIns="91425" bIns="45700" anchor="t" anchorCtr="0">
            <a:noAutofit/>
          </a:bodyPr>
          <a:lstStyle/>
          <a:p>
            <a:pPr>
              <a:buClr>
                <a:schemeClr val="accent1"/>
              </a:buClr>
            </a:pPr>
            <a:r>
              <a:rPr lang="en-US" b="1" dirty="0">
                <a:solidFill>
                  <a:schemeClr val="accent1"/>
                </a:solidFill>
                <a:cs typeface="Arial"/>
              </a:rPr>
              <a:t>Systems Plan Development</a:t>
            </a:r>
          </a:p>
          <a:p>
            <a:pPr marL="285750" indent="-285750">
              <a:buClr>
                <a:schemeClr val="accent1"/>
              </a:buClr>
              <a:buFont typeface="Courier New" panose="02070309020205020404" pitchFamily="49" charset="0"/>
              <a:buChar char="o"/>
            </a:pPr>
            <a:r>
              <a:rPr lang="en-US" dirty="0">
                <a:solidFill>
                  <a:schemeClr val="tx1">
                    <a:lumMod val="75000"/>
                    <a:lumOff val="25000"/>
                  </a:schemeClr>
                </a:solidFill>
                <a:cs typeface="Arial"/>
              </a:rPr>
              <a:t>Community Consultations</a:t>
            </a:r>
          </a:p>
          <a:p>
            <a:pPr marL="285750" indent="-285750">
              <a:buClr>
                <a:schemeClr val="accent1"/>
              </a:buClr>
              <a:buFont typeface="Courier New" panose="02070309020205020404" pitchFamily="49" charset="0"/>
              <a:buChar char="o"/>
            </a:pPr>
            <a:r>
              <a:rPr lang="en-US" dirty="0">
                <a:solidFill>
                  <a:schemeClr val="tx1">
                    <a:lumMod val="75000"/>
                    <a:lumOff val="25000"/>
                  </a:schemeClr>
                </a:solidFill>
                <a:cs typeface="Arial"/>
              </a:rPr>
              <a:t>Working Groups</a:t>
            </a:r>
          </a:p>
        </p:txBody>
      </p:sp>
      <p:sp>
        <p:nvSpPr>
          <p:cNvPr id="11" name="Google Shape;1054;p130">
            <a:extLst>
              <a:ext uri="{FF2B5EF4-FFF2-40B4-BE49-F238E27FC236}">
                <a16:creationId xmlns:a16="http://schemas.microsoft.com/office/drawing/2014/main" id="{96ED11C6-F484-9142-8A45-231B447535C9}"/>
              </a:ext>
            </a:extLst>
          </p:cNvPr>
          <p:cNvSpPr/>
          <p:nvPr/>
        </p:nvSpPr>
        <p:spPr>
          <a:xfrm>
            <a:off x="8878038" y="2895895"/>
            <a:ext cx="3047406" cy="923330"/>
          </a:xfrm>
          <a:prstGeom prst="rect">
            <a:avLst/>
          </a:prstGeom>
          <a:noFill/>
          <a:ln>
            <a:noFill/>
          </a:ln>
        </p:spPr>
        <p:txBody>
          <a:bodyPr spcFirstLastPara="1" wrap="square" lIns="91425" tIns="45700" rIns="91425" bIns="45700" anchor="t" anchorCtr="0">
            <a:noAutofit/>
          </a:bodyPr>
          <a:lstStyle/>
          <a:p>
            <a:pPr>
              <a:buClr>
                <a:schemeClr val="accent1"/>
              </a:buClr>
            </a:pPr>
            <a:r>
              <a:rPr lang="en-US" b="1" dirty="0">
                <a:solidFill>
                  <a:schemeClr val="accent1"/>
                </a:solidFill>
                <a:cs typeface="Arial"/>
              </a:rPr>
              <a:t>Plan Implementation Delivery Network</a:t>
            </a:r>
          </a:p>
          <a:p>
            <a:pPr lvl="0">
              <a:buClr>
                <a:schemeClr val="accent1"/>
              </a:buClr>
            </a:pPr>
            <a:endParaRPr lang="en-CA" sz="1800" dirty="0">
              <a:solidFill>
                <a:schemeClr val="bg1"/>
              </a:solidFill>
            </a:endParaRPr>
          </a:p>
        </p:txBody>
      </p:sp>
      <p:sp>
        <p:nvSpPr>
          <p:cNvPr id="12" name="Google Shape;1055;p130">
            <a:extLst>
              <a:ext uri="{FF2B5EF4-FFF2-40B4-BE49-F238E27FC236}">
                <a16:creationId xmlns:a16="http://schemas.microsoft.com/office/drawing/2014/main" id="{629D46C0-7E17-F94A-A498-E9253C321448}"/>
              </a:ext>
            </a:extLst>
          </p:cNvPr>
          <p:cNvSpPr/>
          <p:nvPr/>
        </p:nvSpPr>
        <p:spPr>
          <a:xfrm>
            <a:off x="884416" y="5068303"/>
            <a:ext cx="3372371" cy="923330"/>
          </a:xfrm>
          <a:prstGeom prst="rect">
            <a:avLst/>
          </a:prstGeom>
          <a:noFill/>
          <a:ln>
            <a:noFill/>
          </a:ln>
        </p:spPr>
        <p:txBody>
          <a:bodyPr spcFirstLastPara="1" wrap="square" lIns="91425" tIns="45700" rIns="91425" bIns="45700" anchor="t" anchorCtr="0">
            <a:noAutofit/>
          </a:bodyPr>
          <a:lstStyle/>
          <a:p>
            <a:pPr>
              <a:buClr>
                <a:schemeClr val="accent1"/>
              </a:buClr>
            </a:pPr>
            <a:r>
              <a:rPr lang="en-US" b="1" dirty="0">
                <a:solidFill>
                  <a:schemeClr val="accent1"/>
                </a:solidFill>
                <a:cs typeface="Arial"/>
              </a:rPr>
              <a:t>Service Delivery </a:t>
            </a:r>
            <a:br>
              <a:rPr lang="en-US" b="1" dirty="0">
                <a:solidFill>
                  <a:schemeClr val="accent1"/>
                </a:solidFill>
                <a:cs typeface="Arial"/>
              </a:rPr>
            </a:br>
            <a:r>
              <a:rPr lang="en-US" b="1" dirty="0">
                <a:solidFill>
                  <a:schemeClr val="accent1"/>
                </a:solidFill>
                <a:cs typeface="Arial"/>
              </a:rPr>
              <a:t>and Program Design</a:t>
            </a:r>
          </a:p>
        </p:txBody>
      </p:sp>
      <p:sp>
        <p:nvSpPr>
          <p:cNvPr id="13" name="Google Shape;1056;p130">
            <a:extLst>
              <a:ext uri="{FF2B5EF4-FFF2-40B4-BE49-F238E27FC236}">
                <a16:creationId xmlns:a16="http://schemas.microsoft.com/office/drawing/2014/main" id="{608491BD-018C-BB40-9879-9490C870ADCC}"/>
              </a:ext>
            </a:extLst>
          </p:cNvPr>
          <p:cNvSpPr/>
          <p:nvPr/>
        </p:nvSpPr>
        <p:spPr>
          <a:xfrm>
            <a:off x="5011669" y="5068303"/>
            <a:ext cx="3372371" cy="1200329"/>
          </a:xfrm>
          <a:prstGeom prst="rect">
            <a:avLst/>
          </a:prstGeom>
          <a:noFill/>
          <a:ln>
            <a:noFill/>
          </a:ln>
        </p:spPr>
        <p:txBody>
          <a:bodyPr spcFirstLastPara="1" wrap="square" lIns="91425" tIns="45700" rIns="91425" bIns="45700" anchor="t" anchorCtr="0">
            <a:noAutofit/>
          </a:bodyPr>
          <a:lstStyle/>
          <a:p>
            <a:pPr>
              <a:buClr>
                <a:schemeClr val="accent1"/>
              </a:buClr>
            </a:pPr>
            <a:r>
              <a:rPr lang="en-US" b="1" dirty="0">
                <a:solidFill>
                  <a:schemeClr val="accent1"/>
                </a:solidFill>
                <a:cs typeface="Arial"/>
              </a:rPr>
              <a:t>Systems and Program Evaluation</a:t>
            </a:r>
          </a:p>
        </p:txBody>
      </p:sp>
      <p:sp>
        <p:nvSpPr>
          <p:cNvPr id="14" name="Google Shape;887;p125">
            <a:extLst>
              <a:ext uri="{FF2B5EF4-FFF2-40B4-BE49-F238E27FC236}">
                <a16:creationId xmlns:a16="http://schemas.microsoft.com/office/drawing/2014/main" id="{C69C27E4-648C-A648-9F96-713929EFA7B1}"/>
              </a:ext>
            </a:extLst>
          </p:cNvPr>
          <p:cNvSpPr/>
          <p:nvPr/>
        </p:nvSpPr>
        <p:spPr>
          <a:xfrm>
            <a:off x="0" y="2733115"/>
            <a:ext cx="12192000" cy="147994"/>
          </a:xfrm>
          <a:prstGeom prst="rect">
            <a:avLst/>
          </a:prstGeom>
          <a:gradFill>
            <a:gsLst>
              <a:gs pos="0">
                <a:schemeClr val="accent5"/>
              </a:gs>
              <a:gs pos="100000">
                <a:schemeClr val="accent5">
                  <a:lumMod val="20000"/>
                  <a:lumOff val="80000"/>
                </a:schemeClr>
              </a:gs>
            </a:gsLst>
            <a:lin ang="18900044"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CA" sz="1867" b="0" i="0" u="none" strike="noStrike" cap="none" dirty="0">
                <a:solidFill>
                  <a:srgbClr val="FFFFFF"/>
                </a:solidFill>
                <a:latin typeface="Arial" panose="020B0604020202020204" pitchFamily="34" charset="0"/>
                <a:ea typeface="Arial"/>
                <a:cs typeface="Arial" panose="020B0604020202020204" pitchFamily="34" charset="0"/>
                <a:sym typeface="Arial"/>
              </a:rPr>
              <a:t> </a:t>
            </a:r>
            <a:endParaRPr sz="1867" b="0" i="0" u="none" strike="noStrike" cap="none" dirty="0">
              <a:solidFill>
                <a:srgbClr val="FFFFFF"/>
              </a:solidFill>
              <a:latin typeface="Arial" panose="020B0604020202020204" pitchFamily="34" charset="0"/>
              <a:ea typeface="Arial"/>
              <a:cs typeface="Arial" panose="020B0604020202020204" pitchFamily="34" charset="0"/>
              <a:sym typeface="Arial"/>
            </a:endParaRPr>
          </a:p>
        </p:txBody>
      </p:sp>
      <p:sp>
        <p:nvSpPr>
          <p:cNvPr id="15" name="Google Shape;1646;p138">
            <a:extLst>
              <a:ext uri="{FF2B5EF4-FFF2-40B4-BE49-F238E27FC236}">
                <a16:creationId xmlns:a16="http://schemas.microsoft.com/office/drawing/2014/main" id="{6CF35070-1E9D-CC43-B45C-71AE872D6EB9}"/>
              </a:ext>
            </a:extLst>
          </p:cNvPr>
          <p:cNvSpPr txBox="1"/>
          <p:nvPr/>
        </p:nvSpPr>
        <p:spPr>
          <a:xfrm>
            <a:off x="555925" y="2435285"/>
            <a:ext cx="360000" cy="6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3600" b="1" dirty="0">
                <a:solidFill>
                  <a:schemeClr val="bg1"/>
                </a:solidFill>
                <a:latin typeface="Arial" panose="020B0604020202020204" pitchFamily="34" charset="0"/>
                <a:ea typeface="Calibri"/>
                <a:cs typeface="Arial" panose="020B0604020202020204" pitchFamily="34" charset="0"/>
                <a:sym typeface="Calibri"/>
              </a:rPr>
              <a:t>1</a:t>
            </a:r>
            <a:endParaRPr sz="3600" b="1" dirty="0">
              <a:solidFill>
                <a:schemeClr val="bg1"/>
              </a:solidFill>
              <a:latin typeface="Arial" panose="020B0604020202020204" pitchFamily="34" charset="0"/>
              <a:ea typeface="Calibri"/>
              <a:cs typeface="Arial" panose="020B0604020202020204" pitchFamily="34" charset="0"/>
              <a:sym typeface="Calibri"/>
            </a:endParaRPr>
          </a:p>
        </p:txBody>
      </p:sp>
      <p:sp>
        <p:nvSpPr>
          <p:cNvPr id="16" name="Google Shape;1647;p138">
            <a:extLst>
              <a:ext uri="{FF2B5EF4-FFF2-40B4-BE49-F238E27FC236}">
                <a16:creationId xmlns:a16="http://schemas.microsoft.com/office/drawing/2014/main" id="{79F94CC6-E5F4-2743-930E-701EF66A58E8}"/>
              </a:ext>
            </a:extLst>
          </p:cNvPr>
          <p:cNvSpPr txBox="1"/>
          <p:nvPr/>
        </p:nvSpPr>
        <p:spPr>
          <a:xfrm>
            <a:off x="8518038" y="2435285"/>
            <a:ext cx="360000" cy="6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3600" b="1" dirty="0">
                <a:solidFill>
                  <a:schemeClr val="bg1"/>
                </a:solidFill>
                <a:latin typeface="Arial" panose="020B0604020202020204" pitchFamily="34" charset="0"/>
                <a:ea typeface="Calibri"/>
                <a:cs typeface="Arial" panose="020B0604020202020204" pitchFamily="34" charset="0"/>
                <a:sym typeface="Calibri"/>
              </a:rPr>
              <a:t>3</a:t>
            </a:r>
            <a:endParaRPr sz="3600" b="1" dirty="0">
              <a:solidFill>
                <a:schemeClr val="bg1"/>
              </a:solidFill>
              <a:latin typeface="Arial" panose="020B0604020202020204" pitchFamily="34" charset="0"/>
              <a:ea typeface="Calibri"/>
              <a:cs typeface="Arial" panose="020B0604020202020204" pitchFamily="34" charset="0"/>
              <a:sym typeface="Calibri"/>
            </a:endParaRPr>
          </a:p>
        </p:txBody>
      </p:sp>
      <p:sp>
        <p:nvSpPr>
          <p:cNvPr id="17" name="Google Shape;1648;p138">
            <a:extLst>
              <a:ext uri="{FF2B5EF4-FFF2-40B4-BE49-F238E27FC236}">
                <a16:creationId xmlns:a16="http://schemas.microsoft.com/office/drawing/2014/main" id="{AA4F6EBA-4D18-2E4C-A944-F98AFCDE4D80}"/>
              </a:ext>
            </a:extLst>
          </p:cNvPr>
          <p:cNvSpPr txBox="1"/>
          <p:nvPr/>
        </p:nvSpPr>
        <p:spPr>
          <a:xfrm>
            <a:off x="4613569" y="2435285"/>
            <a:ext cx="360000" cy="6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3600" b="1" dirty="0">
                <a:solidFill>
                  <a:schemeClr val="bg1"/>
                </a:solidFill>
                <a:latin typeface="Arial" panose="020B0604020202020204" pitchFamily="34" charset="0"/>
                <a:ea typeface="Calibri"/>
                <a:cs typeface="Arial" panose="020B0604020202020204" pitchFamily="34" charset="0"/>
                <a:sym typeface="Calibri"/>
              </a:rPr>
              <a:t>2</a:t>
            </a:r>
            <a:endParaRPr sz="3600" b="1" dirty="0">
              <a:solidFill>
                <a:schemeClr val="bg1"/>
              </a:solidFill>
              <a:latin typeface="Arial" panose="020B0604020202020204" pitchFamily="34" charset="0"/>
              <a:ea typeface="Calibri"/>
              <a:cs typeface="Arial" panose="020B0604020202020204" pitchFamily="34" charset="0"/>
              <a:sym typeface="Calibri"/>
            </a:endParaRPr>
          </a:p>
        </p:txBody>
      </p:sp>
      <p:sp>
        <p:nvSpPr>
          <p:cNvPr id="18" name="Google Shape;887;p125">
            <a:extLst>
              <a:ext uri="{FF2B5EF4-FFF2-40B4-BE49-F238E27FC236}">
                <a16:creationId xmlns:a16="http://schemas.microsoft.com/office/drawing/2014/main" id="{96501F72-2BEC-C04F-8E2D-7C8805F9BC47}"/>
              </a:ext>
            </a:extLst>
          </p:cNvPr>
          <p:cNvSpPr/>
          <p:nvPr/>
        </p:nvSpPr>
        <p:spPr>
          <a:xfrm>
            <a:off x="-12700" y="4851737"/>
            <a:ext cx="8361363" cy="147994"/>
          </a:xfrm>
          <a:prstGeom prst="rect">
            <a:avLst/>
          </a:prstGeom>
          <a:gradFill>
            <a:gsLst>
              <a:gs pos="0">
                <a:schemeClr val="accent5"/>
              </a:gs>
              <a:gs pos="100000">
                <a:schemeClr val="accent5">
                  <a:lumMod val="20000"/>
                  <a:lumOff val="80000"/>
                </a:schemeClr>
              </a:gs>
            </a:gsLst>
            <a:lin ang="18900044"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CA" sz="1867" b="0" i="0" u="none" strike="noStrike" cap="none" dirty="0">
                <a:solidFill>
                  <a:srgbClr val="FFFFFF"/>
                </a:solidFill>
                <a:latin typeface="Arial" panose="020B0604020202020204" pitchFamily="34" charset="0"/>
                <a:ea typeface="Arial"/>
                <a:cs typeface="Arial" panose="020B0604020202020204" pitchFamily="34" charset="0"/>
                <a:sym typeface="Arial"/>
              </a:rPr>
              <a:t> </a:t>
            </a:r>
            <a:endParaRPr sz="1867" b="0" i="0" u="none" strike="noStrike" cap="none" dirty="0">
              <a:solidFill>
                <a:srgbClr val="FFFFFF"/>
              </a:solidFill>
              <a:latin typeface="Arial" panose="020B0604020202020204" pitchFamily="34" charset="0"/>
              <a:ea typeface="Arial"/>
              <a:cs typeface="Arial" panose="020B0604020202020204" pitchFamily="34" charset="0"/>
              <a:sym typeface="Arial"/>
            </a:endParaRPr>
          </a:p>
        </p:txBody>
      </p:sp>
      <p:sp>
        <p:nvSpPr>
          <p:cNvPr id="19" name="Google Shape;1647;p138">
            <a:extLst>
              <a:ext uri="{FF2B5EF4-FFF2-40B4-BE49-F238E27FC236}">
                <a16:creationId xmlns:a16="http://schemas.microsoft.com/office/drawing/2014/main" id="{A0B4EACC-6FBD-D747-AEC8-6632267E809C}"/>
              </a:ext>
            </a:extLst>
          </p:cNvPr>
          <p:cNvSpPr txBox="1"/>
          <p:nvPr/>
        </p:nvSpPr>
        <p:spPr>
          <a:xfrm>
            <a:off x="4647914" y="4553907"/>
            <a:ext cx="360000" cy="6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3600" b="1" dirty="0">
                <a:solidFill>
                  <a:schemeClr val="bg1"/>
                </a:solidFill>
                <a:latin typeface="Arial" panose="020B0604020202020204" pitchFamily="34" charset="0"/>
                <a:ea typeface="Calibri"/>
                <a:cs typeface="Arial" panose="020B0604020202020204" pitchFamily="34" charset="0"/>
                <a:sym typeface="Calibri"/>
              </a:rPr>
              <a:t>5</a:t>
            </a:r>
            <a:endParaRPr sz="3600" b="1" dirty="0">
              <a:solidFill>
                <a:schemeClr val="bg1"/>
              </a:solidFill>
              <a:latin typeface="Arial" panose="020B0604020202020204" pitchFamily="34" charset="0"/>
              <a:ea typeface="Calibri"/>
              <a:cs typeface="Arial" panose="020B0604020202020204" pitchFamily="34" charset="0"/>
              <a:sym typeface="Calibri"/>
            </a:endParaRPr>
          </a:p>
        </p:txBody>
      </p:sp>
      <p:sp>
        <p:nvSpPr>
          <p:cNvPr id="20" name="Google Shape;1647;p138">
            <a:extLst>
              <a:ext uri="{FF2B5EF4-FFF2-40B4-BE49-F238E27FC236}">
                <a16:creationId xmlns:a16="http://schemas.microsoft.com/office/drawing/2014/main" id="{99E6EB04-9F63-0B46-B1FF-94061ACF809F}"/>
              </a:ext>
            </a:extLst>
          </p:cNvPr>
          <p:cNvSpPr txBox="1"/>
          <p:nvPr/>
        </p:nvSpPr>
        <p:spPr>
          <a:xfrm>
            <a:off x="507069" y="4528507"/>
            <a:ext cx="360000" cy="6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3600" b="1" dirty="0">
                <a:solidFill>
                  <a:schemeClr val="bg1"/>
                </a:solidFill>
                <a:latin typeface="Arial" panose="020B0604020202020204" pitchFamily="34" charset="0"/>
                <a:ea typeface="Calibri"/>
                <a:cs typeface="Arial" panose="020B0604020202020204" pitchFamily="34" charset="0"/>
                <a:sym typeface="Calibri"/>
              </a:rPr>
              <a:t>4</a:t>
            </a:r>
            <a:endParaRPr sz="3600" b="1" dirty="0">
              <a:solidFill>
                <a:schemeClr val="bg1"/>
              </a:solidFill>
              <a:latin typeface="Arial" panose="020B0604020202020204" pitchFamily="34" charset="0"/>
              <a:ea typeface="Calibri"/>
              <a:cs typeface="Arial" panose="020B0604020202020204" pitchFamily="34" charset="0"/>
              <a:sym typeface="Calibri"/>
            </a:endParaRPr>
          </a:p>
        </p:txBody>
      </p:sp>
      <p:pic>
        <p:nvPicPr>
          <p:cNvPr id="21" name="Picture 20">
            <a:extLst>
              <a:ext uri="{FF2B5EF4-FFF2-40B4-BE49-F238E27FC236}">
                <a16:creationId xmlns:a16="http://schemas.microsoft.com/office/drawing/2014/main" id="{CE09D9CD-E2BF-5D43-A0D5-344ECEBC5AC4}"/>
              </a:ext>
            </a:extLst>
          </p:cNvPr>
          <p:cNvPicPr>
            <a:picLocks noChangeAspect="1"/>
          </p:cNvPicPr>
          <p:nvPr/>
        </p:nvPicPr>
        <p:blipFill>
          <a:blip r:embed="rId3"/>
          <a:stretch>
            <a:fillRect/>
          </a:stretch>
        </p:blipFill>
        <p:spPr>
          <a:xfrm>
            <a:off x="8485145" y="4064023"/>
            <a:ext cx="5208584" cy="3903786"/>
          </a:xfrm>
          <a:prstGeom prst="rect">
            <a:avLst/>
          </a:prstGeom>
        </p:spPr>
      </p:pic>
      <p:pic>
        <p:nvPicPr>
          <p:cNvPr id="22" name="Picture 21">
            <a:extLst>
              <a:ext uri="{FF2B5EF4-FFF2-40B4-BE49-F238E27FC236}">
                <a16:creationId xmlns:a16="http://schemas.microsoft.com/office/drawing/2014/main" id="{0F5932FE-B0AB-0048-A106-6AF76BCABC21}"/>
              </a:ext>
            </a:extLst>
          </p:cNvPr>
          <p:cNvPicPr>
            <a:picLocks noChangeAspect="1"/>
          </p:cNvPicPr>
          <p:nvPr/>
        </p:nvPicPr>
        <p:blipFill>
          <a:blip r:embed="rId4"/>
          <a:stretch>
            <a:fillRect/>
          </a:stretch>
        </p:blipFill>
        <p:spPr>
          <a:xfrm>
            <a:off x="9071461" y="4735726"/>
            <a:ext cx="1588483" cy="1588483"/>
          </a:xfrm>
          <a:prstGeom prst="rect">
            <a:avLst/>
          </a:prstGeom>
        </p:spPr>
      </p:pic>
    </p:spTree>
    <p:extLst>
      <p:ext uri="{BB962C8B-B14F-4D97-AF65-F5344CB8AC3E}">
        <p14:creationId xmlns:p14="http://schemas.microsoft.com/office/powerpoint/2010/main" val="268558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0158F-814E-484C-BEC7-9077FB9E2F73}"/>
              </a:ext>
            </a:extLst>
          </p:cNvPr>
          <p:cNvSpPr txBox="1">
            <a:spLocks/>
          </p:cNvSpPr>
          <p:nvPr/>
        </p:nvSpPr>
        <p:spPr bwMode="auto">
          <a:xfrm>
            <a:off x="621621" y="2522861"/>
            <a:ext cx="6388779" cy="1414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lnSpc>
                <a:spcPct val="90000"/>
              </a:lnSpc>
            </a:pPr>
            <a:r>
              <a:rPr lang="en-US" sz="6000" b="1" i="0" kern="800" cap="all" spc="-150" dirty="0">
                <a:solidFill>
                  <a:schemeClr val="bg2"/>
                </a:solidFill>
                <a:latin typeface="Arial"/>
                <a:cs typeface="Arial"/>
              </a:rPr>
              <a:t>Stakeholder mapping</a:t>
            </a:r>
            <a:endParaRPr lang="en-US" sz="6000" b="1" i="0" kern="800" cap="all" dirty="0">
              <a:solidFill>
                <a:schemeClr val="bg2"/>
              </a:solidFill>
              <a:latin typeface="Arial"/>
              <a:cs typeface="Arial"/>
            </a:endParaRPr>
          </a:p>
          <a:p>
            <a:pPr algn="l"/>
            <a:endParaRPr lang="en-US" sz="6000" b="1" i="0" kern="800" cap="all" dirty="0">
              <a:solidFill>
                <a:schemeClr val="bg2"/>
              </a:solidFill>
              <a:latin typeface="Arial"/>
              <a:cs typeface="Arial"/>
            </a:endParaRPr>
          </a:p>
        </p:txBody>
      </p:sp>
    </p:spTree>
    <p:extLst>
      <p:ext uri="{BB962C8B-B14F-4D97-AF65-F5344CB8AC3E}">
        <p14:creationId xmlns:p14="http://schemas.microsoft.com/office/powerpoint/2010/main" val="1607045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125;p153">
            <a:extLst>
              <a:ext uri="{FF2B5EF4-FFF2-40B4-BE49-F238E27FC236}">
                <a16:creationId xmlns:a16="http://schemas.microsoft.com/office/drawing/2014/main" id="{907226F4-F0B4-DF41-B023-E583FCC2D129}"/>
              </a:ext>
            </a:extLst>
          </p:cNvPr>
          <p:cNvGrpSpPr/>
          <p:nvPr/>
        </p:nvGrpSpPr>
        <p:grpSpPr>
          <a:xfrm>
            <a:off x="-1" y="2173328"/>
            <a:ext cx="12192000" cy="4057653"/>
            <a:chOff x="-1087" y="5200121"/>
            <a:chExt cx="12192000" cy="1490250"/>
          </a:xfrm>
        </p:grpSpPr>
        <p:sp>
          <p:nvSpPr>
            <p:cNvPr id="6" name="Google Shape;2126;p153">
              <a:extLst>
                <a:ext uri="{FF2B5EF4-FFF2-40B4-BE49-F238E27FC236}">
                  <a16:creationId xmlns:a16="http://schemas.microsoft.com/office/drawing/2014/main" id="{884C0E30-3F05-6B43-8375-D08F3053F722}"/>
                </a:ext>
              </a:extLst>
            </p:cNvPr>
            <p:cNvSpPr/>
            <p:nvPr/>
          </p:nvSpPr>
          <p:spPr>
            <a:xfrm>
              <a:off x="97050" y="5200122"/>
              <a:ext cx="12093863" cy="1490249"/>
            </a:xfrm>
            <a:prstGeom prst="rect">
              <a:avLst/>
            </a:prstGeom>
            <a:solidFill>
              <a:schemeClr val="accent5">
                <a:lumMod val="20000"/>
                <a:lumOff val="80000"/>
                <a:alpha val="34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8" name="Google Shape;2127;p153">
              <a:extLst>
                <a:ext uri="{FF2B5EF4-FFF2-40B4-BE49-F238E27FC236}">
                  <a16:creationId xmlns:a16="http://schemas.microsoft.com/office/drawing/2014/main" id="{1E588A41-0592-CC45-8C9A-821F77949068}"/>
                </a:ext>
              </a:extLst>
            </p:cNvPr>
            <p:cNvSpPr/>
            <p:nvPr/>
          </p:nvSpPr>
          <p:spPr>
            <a:xfrm>
              <a:off x="-1087" y="5200121"/>
              <a:ext cx="98137" cy="1490249"/>
            </a:xfrm>
            <a:prstGeom prst="rect">
              <a:avLst/>
            </a:prstGeom>
            <a:gradFill>
              <a:gsLst>
                <a:gs pos="0">
                  <a:schemeClr val="accent5"/>
                </a:gs>
                <a:gs pos="100000">
                  <a:schemeClr val="accent5">
                    <a:lumMod val="50000"/>
                  </a:schemeClr>
                </a:gs>
              </a:gsLst>
              <a:lin ang="18900000"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Arial" panose="020B0604020202020204" pitchFamily="34" charset="0"/>
                <a:ea typeface="Arial"/>
                <a:cs typeface="Arial" panose="020B0604020202020204" pitchFamily="34" charset="0"/>
                <a:sym typeface="Arial"/>
              </a:endParaRPr>
            </a:p>
          </p:txBody>
        </p:sp>
      </p:grpSp>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63045"/>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What is Stakeholder mapping?</a:t>
            </a:r>
          </a:p>
        </p:txBody>
      </p:sp>
      <p:sp>
        <p:nvSpPr>
          <p:cNvPr id="7" name="TextBox 6">
            <a:extLst>
              <a:ext uri="{FF2B5EF4-FFF2-40B4-BE49-F238E27FC236}">
                <a16:creationId xmlns:a16="http://schemas.microsoft.com/office/drawing/2014/main" id="{A9610F7C-49B2-1F48-96D5-CD6485BECD58}"/>
              </a:ext>
            </a:extLst>
          </p:cNvPr>
          <p:cNvSpPr txBox="1"/>
          <p:nvPr/>
        </p:nvSpPr>
        <p:spPr>
          <a:xfrm>
            <a:off x="595313" y="2657652"/>
            <a:ext cx="6880308" cy="3046988"/>
          </a:xfrm>
          <a:prstGeom prst="rect">
            <a:avLst/>
          </a:prstGeom>
          <a:noFill/>
        </p:spPr>
        <p:txBody>
          <a:bodyPr wrap="square" rtlCol="0">
            <a:spAutoFit/>
          </a:bodyPr>
          <a:lstStyle/>
          <a:p>
            <a:r>
              <a:rPr lang="en-US" sz="2400" b="1" dirty="0">
                <a:solidFill>
                  <a:srgbClr val="A9266F"/>
                </a:solidFill>
                <a:latin typeface="Arial"/>
                <a:cs typeface="Arial"/>
              </a:rPr>
              <a:t>NOT</a:t>
            </a:r>
            <a:r>
              <a:rPr lang="en-US" sz="2400" dirty="0">
                <a:solidFill>
                  <a:srgbClr val="A9266F"/>
                </a:solidFill>
                <a:latin typeface="Arial"/>
                <a:cs typeface="Arial"/>
              </a:rPr>
              <a:t> the same as Systems Mapping</a:t>
            </a:r>
          </a:p>
          <a:p>
            <a:endParaRPr lang="en-US" sz="2400" dirty="0">
              <a:solidFill>
                <a:schemeClr val="tx1">
                  <a:lumMod val="75000"/>
                  <a:lumOff val="25000"/>
                </a:schemeClr>
              </a:solidFill>
              <a:latin typeface="Arial"/>
              <a:cs typeface="Arial"/>
            </a:endParaRPr>
          </a:p>
          <a:p>
            <a:r>
              <a:rPr lang="en-US" sz="2400" dirty="0">
                <a:solidFill>
                  <a:schemeClr val="tx1">
                    <a:lumMod val="75000"/>
                    <a:lumOff val="25000"/>
                  </a:schemeClr>
                </a:solidFill>
                <a:latin typeface="Arial"/>
                <a:cs typeface="Arial"/>
              </a:rPr>
              <a:t>The process of </a:t>
            </a:r>
            <a:r>
              <a:rPr lang="en-US" sz="2400" b="1" dirty="0">
                <a:solidFill>
                  <a:schemeClr val="bg1"/>
                </a:solidFill>
                <a:latin typeface="Arial"/>
                <a:cs typeface="Arial"/>
              </a:rPr>
              <a:t>assessing your CURRENT network</a:t>
            </a:r>
            <a:r>
              <a:rPr lang="en-US" sz="2400" dirty="0">
                <a:solidFill>
                  <a:schemeClr val="bg1"/>
                </a:solidFill>
                <a:latin typeface="Arial"/>
                <a:cs typeface="Arial"/>
              </a:rPr>
              <a:t> </a:t>
            </a:r>
            <a:r>
              <a:rPr lang="en-US" sz="2400" dirty="0">
                <a:solidFill>
                  <a:schemeClr val="tx1">
                    <a:lumMod val="75000"/>
                    <a:lumOff val="25000"/>
                  </a:schemeClr>
                </a:solidFill>
                <a:latin typeface="Arial"/>
                <a:cs typeface="Arial"/>
              </a:rPr>
              <a:t>to </a:t>
            </a:r>
            <a:r>
              <a:rPr lang="en-US" sz="2400" b="1" dirty="0">
                <a:solidFill>
                  <a:schemeClr val="bg1"/>
                </a:solidFill>
                <a:latin typeface="Arial"/>
                <a:cs typeface="Arial"/>
              </a:rPr>
              <a:t>identify</a:t>
            </a:r>
            <a:r>
              <a:rPr lang="en-US" sz="2400" dirty="0">
                <a:solidFill>
                  <a:schemeClr val="bg1"/>
                </a:solidFill>
                <a:latin typeface="Arial"/>
                <a:cs typeface="Arial"/>
              </a:rPr>
              <a:t> strengths and gaps</a:t>
            </a:r>
            <a:r>
              <a:rPr lang="en-US" sz="2400" b="1" dirty="0">
                <a:solidFill>
                  <a:schemeClr val="bg1"/>
                </a:solidFill>
                <a:latin typeface="Arial"/>
                <a:cs typeface="Arial"/>
              </a:rPr>
              <a:t> </a:t>
            </a:r>
            <a:r>
              <a:rPr lang="en-US" sz="2400" dirty="0">
                <a:solidFill>
                  <a:schemeClr val="tx1">
                    <a:lumMod val="75000"/>
                    <a:lumOff val="25000"/>
                  </a:schemeClr>
                </a:solidFill>
                <a:latin typeface="Arial"/>
                <a:cs typeface="Arial"/>
              </a:rPr>
              <a:t>and </a:t>
            </a:r>
            <a:r>
              <a:rPr lang="en-US" sz="2400" b="1" dirty="0">
                <a:solidFill>
                  <a:schemeClr val="bg1"/>
                </a:solidFill>
                <a:latin typeface="Arial"/>
                <a:cs typeface="Arial"/>
              </a:rPr>
              <a:t>determine </a:t>
            </a:r>
            <a:r>
              <a:rPr lang="en-US" sz="2400" dirty="0">
                <a:solidFill>
                  <a:schemeClr val="bg1"/>
                </a:solidFill>
                <a:latin typeface="Arial"/>
                <a:cs typeface="Arial"/>
              </a:rPr>
              <a:t>the direction and goals of </a:t>
            </a:r>
            <a:r>
              <a:rPr lang="en-US" sz="2400" b="1" dirty="0">
                <a:solidFill>
                  <a:schemeClr val="bg1"/>
                </a:solidFill>
                <a:latin typeface="Arial"/>
                <a:cs typeface="Arial"/>
              </a:rPr>
              <a:t>FUTURE </a:t>
            </a:r>
            <a:r>
              <a:rPr lang="en-US" sz="2400" dirty="0">
                <a:solidFill>
                  <a:schemeClr val="bg1"/>
                </a:solidFill>
                <a:latin typeface="Arial"/>
                <a:cs typeface="Arial"/>
              </a:rPr>
              <a:t>engagement efforts.</a:t>
            </a:r>
          </a:p>
          <a:p>
            <a:endParaRPr lang="en-US" sz="2400" dirty="0">
              <a:solidFill>
                <a:schemeClr val="tx1">
                  <a:lumMod val="75000"/>
                  <a:lumOff val="25000"/>
                </a:schemeClr>
              </a:solidFill>
              <a:latin typeface="Arial"/>
              <a:cs typeface="Arial"/>
            </a:endParaRPr>
          </a:p>
          <a:p>
            <a:r>
              <a:rPr lang="en-US" sz="2400" dirty="0">
                <a:solidFill>
                  <a:schemeClr val="tx1">
                    <a:lumMod val="75000"/>
                    <a:lumOff val="25000"/>
                  </a:schemeClr>
                </a:solidFill>
                <a:latin typeface="Arial"/>
                <a:cs typeface="Arial"/>
              </a:rPr>
              <a:t>Check out our </a:t>
            </a:r>
            <a:r>
              <a:rPr lang="en-US" sz="2400" i="1" dirty="0">
                <a:solidFill>
                  <a:schemeClr val="tx1">
                    <a:lumMod val="75000"/>
                    <a:lumOff val="25000"/>
                  </a:schemeClr>
                </a:solidFill>
                <a:latin typeface="Arial"/>
                <a:cs typeface="Arial"/>
              </a:rPr>
              <a:t>Stakeholder Mapping Template!</a:t>
            </a:r>
          </a:p>
        </p:txBody>
      </p:sp>
      <p:pic>
        <p:nvPicPr>
          <p:cNvPr id="3" name="Picture 2">
            <a:extLst>
              <a:ext uri="{FF2B5EF4-FFF2-40B4-BE49-F238E27FC236}">
                <a16:creationId xmlns:a16="http://schemas.microsoft.com/office/drawing/2014/main" id="{60960110-308D-5D40-8C9B-80F4E364C9BD}"/>
              </a:ext>
            </a:extLst>
          </p:cNvPr>
          <p:cNvPicPr>
            <a:picLocks noChangeAspect="1"/>
          </p:cNvPicPr>
          <p:nvPr/>
        </p:nvPicPr>
        <p:blipFill>
          <a:blip r:embed="rId3"/>
          <a:stretch>
            <a:fillRect/>
          </a:stretch>
        </p:blipFill>
        <p:spPr>
          <a:xfrm>
            <a:off x="8265694" y="2630904"/>
            <a:ext cx="2833558" cy="2833558"/>
          </a:xfrm>
          <a:prstGeom prst="rect">
            <a:avLst/>
          </a:prstGeom>
        </p:spPr>
      </p:pic>
    </p:spTree>
    <p:extLst>
      <p:ext uri="{BB962C8B-B14F-4D97-AF65-F5344CB8AC3E}">
        <p14:creationId xmlns:p14="http://schemas.microsoft.com/office/powerpoint/2010/main" val="1054383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B560853-2DC5-B34A-87B3-E7700D74BA77}"/>
              </a:ext>
            </a:extLst>
          </p:cNvPr>
          <p:cNvSpPr/>
          <p:nvPr/>
        </p:nvSpPr>
        <p:spPr>
          <a:xfrm>
            <a:off x="6363599" y="2272683"/>
            <a:ext cx="5085997" cy="867596"/>
          </a:xfrm>
          <a:prstGeom prst="rect">
            <a:avLst/>
          </a:prstGeom>
          <a:gradFill flip="none" rotWithShape="1">
            <a:gsLst>
              <a:gs pos="0">
                <a:schemeClr val="bg2">
                  <a:alpha val="0"/>
                </a:schemeClr>
              </a:gs>
              <a:gs pos="90000">
                <a:schemeClr val="accent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Google Shape;1687;p140">
            <a:extLst>
              <a:ext uri="{FF2B5EF4-FFF2-40B4-BE49-F238E27FC236}">
                <a16:creationId xmlns:a16="http://schemas.microsoft.com/office/drawing/2014/main" id="{6667E9BD-C5E3-1842-A99D-1C339A42D423}"/>
              </a:ext>
            </a:extLst>
          </p:cNvPr>
          <p:cNvSpPr/>
          <p:nvPr/>
        </p:nvSpPr>
        <p:spPr>
          <a:xfrm>
            <a:off x="8275857" y="2526747"/>
            <a:ext cx="2657771" cy="1273121"/>
          </a:xfrm>
          <a:prstGeom prst="rect">
            <a:avLst/>
          </a:prstGeom>
          <a:noFill/>
          <a:ln>
            <a:noFill/>
          </a:ln>
        </p:spPr>
        <p:txBody>
          <a:bodyPr spcFirstLastPara="1" wrap="square" lIns="91425" tIns="45700" rIns="91425" bIns="45700" anchor="t" anchorCtr="0">
            <a:noAutofit/>
          </a:bodyPr>
          <a:lstStyle/>
          <a:p>
            <a:pPr lvl="0">
              <a:lnSpc>
                <a:spcPct val="90000"/>
              </a:lnSpc>
            </a:pPr>
            <a:r>
              <a:rPr lang="en-US" sz="2800" b="1" dirty="0">
                <a:solidFill>
                  <a:schemeClr val="accent1"/>
                </a:solidFill>
                <a:latin typeface="Arial" panose="020B0604020202020204" pitchFamily="34" charset="0"/>
                <a:cs typeface="Arial" panose="020B0604020202020204" pitchFamily="34" charset="0"/>
              </a:rPr>
              <a:t>Step 2: </a:t>
            </a:r>
            <a:r>
              <a:rPr lang="en-US" sz="2800" dirty="0">
                <a:solidFill>
                  <a:schemeClr val="bg1"/>
                </a:solidFill>
                <a:latin typeface="Arial" panose="020B0604020202020204" pitchFamily="34" charset="0"/>
                <a:cs typeface="Arial" panose="020B0604020202020204" pitchFamily="34" charset="0"/>
              </a:rPr>
              <a:t>Categorizing</a:t>
            </a:r>
          </a:p>
          <a:p>
            <a:pPr lvl="0">
              <a:lnSpc>
                <a:spcPct val="90000"/>
              </a:lnSpc>
            </a:pPr>
            <a:r>
              <a:rPr lang="en-US" sz="2800" dirty="0">
                <a:solidFill>
                  <a:schemeClr val="bg1"/>
                </a:solidFill>
                <a:latin typeface="Arial" panose="020B0604020202020204" pitchFamily="34" charset="0"/>
                <a:cs typeface="Arial" panose="020B0604020202020204" pitchFamily="34" charset="0"/>
              </a:rPr>
              <a:t>Stakeholders</a:t>
            </a:r>
            <a:endParaRPr sz="28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EF6B8BBC-9022-3E4B-B2C8-D447156B1BC4}"/>
              </a:ext>
            </a:extLst>
          </p:cNvPr>
          <p:cNvSpPr/>
          <p:nvPr/>
        </p:nvSpPr>
        <p:spPr>
          <a:xfrm>
            <a:off x="753979" y="4564470"/>
            <a:ext cx="4959738" cy="867596"/>
          </a:xfrm>
          <a:prstGeom prst="rect">
            <a:avLst/>
          </a:prstGeom>
          <a:gradFill flip="none" rotWithShape="1">
            <a:gsLst>
              <a:gs pos="0">
                <a:schemeClr val="bg2">
                  <a:alpha val="0"/>
                </a:schemeClr>
              </a:gs>
              <a:gs pos="90000">
                <a:schemeClr val="accent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1686C3F-F10A-F544-8B5C-5370372D8684}"/>
              </a:ext>
            </a:extLst>
          </p:cNvPr>
          <p:cNvSpPr/>
          <p:nvPr/>
        </p:nvSpPr>
        <p:spPr>
          <a:xfrm>
            <a:off x="753979" y="2268297"/>
            <a:ext cx="4977660" cy="867596"/>
          </a:xfrm>
          <a:prstGeom prst="rect">
            <a:avLst/>
          </a:prstGeom>
          <a:gradFill flip="none" rotWithShape="1">
            <a:gsLst>
              <a:gs pos="0">
                <a:schemeClr val="bg2">
                  <a:alpha val="0"/>
                </a:schemeClr>
              </a:gs>
              <a:gs pos="90000">
                <a:schemeClr val="accent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Google Shape;1687;p140">
            <a:extLst>
              <a:ext uri="{FF2B5EF4-FFF2-40B4-BE49-F238E27FC236}">
                <a16:creationId xmlns:a16="http://schemas.microsoft.com/office/drawing/2014/main" id="{CD8DEABE-749D-2D47-8CD9-3D3AE9FDEA83}"/>
              </a:ext>
            </a:extLst>
          </p:cNvPr>
          <p:cNvSpPr/>
          <p:nvPr/>
        </p:nvSpPr>
        <p:spPr>
          <a:xfrm>
            <a:off x="2571774" y="2481788"/>
            <a:ext cx="3141943" cy="1801454"/>
          </a:xfrm>
          <a:prstGeom prst="rect">
            <a:avLst/>
          </a:prstGeom>
          <a:noFill/>
          <a:ln>
            <a:noFill/>
          </a:ln>
        </p:spPr>
        <p:txBody>
          <a:bodyPr spcFirstLastPara="1" wrap="square" lIns="91425" tIns="45700" rIns="91425" bIns="45700" anchor="t" anchorCtr="0">
            <a:noAutofit/>
          </a:bodyPr>
          <a:lstStyle/>
          <a:p>
            <a:pPr lvl="0">
              <a:lnSpc>
                <a:spcPct val="90000"/>
              </a:lnSpc>
              <a:spcAft>
                <a:spcPts val="3000"/>
              </a:spcAft>
            </a:pPr>
            <a:r>
              <a:rPr lang="en-US" sz="2800" b="1" dirty="0">
                <a:solidFill>
                  <a:schemeClr val="accent1"/>
                </a:solidFill>
                <a:latin typeface="Arial" panose="020B0604020202020204" pitchFamily="34" charset="0"/>
                <a:cs typeface="Arial" panose="020B0604020202020204" pitchFamily="34" charset="0"/>
              </a:rPr>
              <a:t>Step 1: </a:t>
            </a:r>
            <a:br>
              <a:rPr lang="en-US" sz="2800" b="1" dirty="0">
                <a:solidFill>
                  <a:schemeClr val="accent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Mapping Your Stakeholders</a:t>
            </a:r>
            <a:endParaRPr sz="2800" dirty="0">
              <a:solidFill>
                <a:schemeClr val="bg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63045"/>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Steps to Stakeholder mapping</a:t>
            </a:r>
          </a:p>
        </p:txBody>
      </p:sp>
      <p:pic>
        <p:nvPicPr>
          <p:cNvPr id="2" name="Picture 1">
            <a:extLst>
              <a:ext uri="{FF2B5EF4-FFF2-40B4-BE49-F238E27FC236}">
                <a16:creationId xmlns:a16="http://schemas.microsoft.com/office/drawing/2014/main" id="{63D083CE-9757-DF40-85B7-152434458955}"/>
              </a:ext>
            </a:extLst>
          </p:cNvPr>
          <p:cNvPicPr>
            <a:picLocks noChangeAspect="1"/>
          </p:cNvPicPr>
          <p:nvPr/>
        </p:nvPicPr>
        <p:blipFill>
          <a:blip r:embed="rId3"/>
          <a:stretch>
            <a:fillRect/>
          </a:stretch>
        </p:blipFill>
        <p:spPr>
          <a:xfrm>
            <a:off x="1190629" y="4824520"/>
            <a:ext cx="1207742" cy="1215091"/>
          </a:xfrm>
          <a:prstGeom prst="rect">
            <a:avLst/>
          </a:prstGeom>
        </p:spPr>
      </p:pic>
      <p:pic>
        <p:nvPicPr>
          <p:cNvPr id="22" name="Picture 21">
            <a:extLst>
              <a:ext uri="{FF2B5EF4-FFF2-40B4-BE49-F238E27FC236}">
                <a16:creationId xmlns:a16="http://schemas.microsoft.com/office/drawing/2014/main" id="{93BB6F6E-F9E9-A54C-B144-FAAA47BF1F81}"/>
              </a:ext>
            </a:extLst>
          </p:cNvPr>
          <p:cNvPicPr>
            <a:picLocks noChangeAspect="1"/>
          </p:cNvPicPr>
          <p:nvPr/>
        </p:nvPicPr>
        <p:blipFill>
          <a:blip r:embed="rId4"/>
          <a:stretch>
            <a:fillRect/>
          </a:stretch>
        </p:blipFill>
        <p:spPr>
          <a:xfrm>
            <a:off x="1196772" y="2481788"/>
            <a:ext cx="1268527" cy="1567756"/>
          </a:xfrm>
          <a:prstGeom prst="rect">
            <a:avLst/>
          </a:prstGeom>
        </p:spPr>
      </p:pic>
      <p:sp>
        <p:nvSpPr>
          <p:cNvPr id="24" name="Google Shape;1687;p140">
            <a:extLst>
              <a:ext uri="{FF2B5EF4-FFF2-40B4-BE49-F238E27FC236}">
                <a16:creationId xmlns:a16="http://schemas.microsoft.com/office/drawing/2014/main" id="{8725786F-38D1-514D-BA23-E2BBEE52AA4B}"/>
              </a:ext>
            </a:extLst>
          </p:cNvPr>
          <p:cNvSpPr/>
          <p:nvPr/>
        </p:nvSpPr>
        <p:spPr>
          <a:xfrm>
            <a:off x="2571774" y="4818534"/>
            <a:ext cx="2657771" cy="1273121"/>
          </a:xfrm>
          <a:prstGeom prst="rect">
            <a:avLst/>
          </a:prstGeom>
          <a:noFill/>
          <a:ln>
            <a:noFill/>
          </a:ln>
        </p:spPr>
        <p:txBody>
          <a:bodyPr spcFirstLastPara="1" wrap="square" lIns="91425" tIns="45700" rIns="91425" bIns="45700" anchor="t" anchorCtr="0">
            <a:noAutofit/>
          </a:bodyPr>
          <a:lstStyle/>
          <a:p>
            <a:pPr lvl="0">
              <a:lnSpc>
                <a:spcPct val="90000"/>
              </a:lnSpc>
            </a:pPr>
            <a:r>
              <a:rPr lang="en-US" sz="2800" b="1" dirty="0">
                <a:solidFill>
                  <a:schemeClr val="accent1"/>
                </a:solidFill>
                <a:latin typeface="Arial" panose="020B0604020202020204" pitchFamily="34" charset="0"/>
                <a:cs typeface="Arial" panose="020B0604020202020204" pitchFamily="34" charset="0"/>
              </a:rPr>
              <a:t>Step 3: </a:t>
            </a:r>
            <a:br>
              <a:rPr lang="en-US" sz="2800" b="1" dirty="0">
                <a:solidFill>
                  <a:schemeClr val="accent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Gap Analysis</a:t>
            </a:r>
            <a:endParaRPr sz="2800" dirty="0">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66898561-6C89-B749-930E-2A0A2DE3A266}"/>
              </a:ext>
            </a:extLst>
          </p:cNvPr>
          <p:cNvSpPr/>
          <p:nvPr/>
        </p:nvSpPr>
        <p:spPr>
          <a:xfrm>
            <a:off x="6363599" y="4564471"/>
            <a:ext cx="5074421" cy="867596"/>
          </a:xfrm>
          <a:prstGeom prst="rect">
            <a:avLst/>
          </a:prstGeom>
          <a:gradFill flip="none" rotWithShape="1">
            <a:gsLst>
              <a:gs pos="0">
                <a:schemeClr val="bg2">
                  <a:alpha val="0"/>
                </a:schemeClr>
              </a:gs>
              <a:gs pos="90000">
                <a:schemeClr val="accent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Google Shape;1687;p140">
            <a:extLst>
              <a:ext uri="{FF2B5EF4-FFF2-40B4-BE49-F238E27FC236}">
                <a16:creationId xmlns:a16="http://schemas.microsoft.com/office/drawing/2014/main" id="{C6FF206D-786C-B742-87D4-09C55216D3B6}"/>
              </a:ext>
            </a:extLst>
          </p:cNvPr>
          <p:cNvSpPr/>
          <p:nvPr/>
        </p:nvSpPr>
        <p:spPr>
          <a:xfrm>
            <a:off x="8275857" y="4818535"/>
            <a:ext cx="2657771" cy="1273121"/>
          </a:xfrm>
          <a:prstGeom prst="rect">
            <a:avLst/>
          </a:prstGeom>
          <a:noFill/>
          <a:ln>
            <a:noFill/>
          </a:ln>
        </p:spPr>
        <p:txBody>
          <a:bodyPr spcFirstLastPara="1" wrap="square" lIns="91425" tIns="45700" rIns="91425" bIns="45700" anchor="t" anchorCtr="0">
            <a:noAutofit/>
          </a:bodyPr>
          <a:lstStyle/>
          <a:p>
            <a:pPr lvl="0">
              <a:lnSpc>
                <a:spcPct val="90000"/>
              </a:lnSpc>
            </a:pPr>
            <a:r>
              <a:rPr lang="en-US" sz="2800" b="1" dirty="0">
                <a:solidFill>
                  <a:schemeClr val="accent1"/>
                </a:solidFill>
                <a:latin typeface="Arial" panose="020B0604020202020204" pitchFamily="34" charset="0"/>
                <a:cs typeface="Arial" panose="020B0604020202020204" pitchFamily="34" charset="0"/>
              </a:rPr>
              <a:t>Step 4: </a:t>
            </a:r>
            <a:r>
              <a:rPr lang="en-US" sz="2800" dirty="0">
                <a:solidFill>
                  <a:schemeClr val="bg1"/>
                </a:solidFill>
                <a:latin typeface="Arial" panose="020B0604020202020204" pitchFamily="34" charset="0"/>
                <a:cs typeface="Arial" panose="020B0604020202020204" pitchFamily="34" charset="0"/>
              </a:rPr>
              <a:t>Considering</a:t>
            </a:r>
          </a:p>
          <a:p>
            <a:pPr lvl="0">
              <a:lnSpc>
                <a:spcPct val="90000"/>
              </a:lnSpc>
            </a:pPr>
            <a:r>
              <a:rPr lang="en-US" sz="2800" dirty="0">
                <a:solidFill>
                  <a:schemeClr val="bg1"/>
                </a:solidFill>
                <a:latin typeface="Arial" panose="020B0604020202020204" pitchFamily="34" charset="0"/>
                <a:cs typeface="Arial" panose="020B0604020202020204" pitchFamily="34" charset="0"/>
              </a:rPr>
              <a:t>Policy Levers</a:t>
            </a:r>
            <a:endParaRPr sz="2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662F91A-7D84-1A48-8688-181D88F2027A}"/>
              </a:ext>
            </a:extLst>
          </p:cNvPr>
          <p:cNvPicPr>
            <a:picLocks noChangeAspect="1"/>
          </p:cNvPicPr>
          <p:nvPr/>
        </p:nvPicPr>
        <p:blipFill>
          <a:blip r:embed="rId5"/>
          <a:stretch>
            <a:fillRect/>
          </a:stretch>
        </p:blipFill>
        <p:spPr>
          <a:xfrm>
            <a:off x="6890092" y="4882396"/>
            <a:ext cx="1215091" cy="1215091"/>
          </a:xfrm>
          <a:prstGeom prst="rect">
            <a:avLst/>
          </a:prstGeom>
        </p:spPr>
      </p:pic>
      <p:pic>
        <p:nvPicPr>
          <p:cNvPr id="23" name="Picture 22">
            <a:extLst>
              <a:ext uri="{FF2B5EF4-FFF2-40B4-BE49-F238E27FC236}">
                <a16:creationId xmlns:a16="http://schemas.microsoft.com/office/drawing/2014/main" id="{C192E6EB-4811-AF4A-97FB-D72BD5220992}"/>
              </a:ext>
            </a:extLst>
          </p:cNvPr>
          <p:cNvPicPr>
            <a:picLocks noChangeAspect="1"/>
          </p:cNvPicPr>
          <p:nvPr/>
        </p:nvPicPr>
        <p:blipFill>
          <a:blip r:embed="rId6"/>
          <a:stretch>
            <a:fillRect/>
          </a:stretch>
        </p:blipFill>
        <p:spPr>
          <a:xfrm>
            <a:off x="6842467" y="2555761"/>
            <a:ext cx="1215091" cy="1215091"/>
          </a:xfrm>
          <a:prstGeom prst="rect">
            <a:avLst/>
          </a:prstGeom>
        </p:spPr>
      </p:pic>
    </p:spTree>
    <p:extLst>
      <p:ext uri="{BB962C8B-B14F-4D97-AF65-F5344CB8AC3E}">
        <p14:creationId xmlns:p14="http://schemas.microsoft.com/office/powerpoint/2010/main" val="3545454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2125;p153">
            <a:extLst>
              <a:ext uri="{FF2B5EF4-FFF2-40B4-BE49-F238E27FC236}">
                <a16:creationId xmlns:a16="http://schemas.microsoft.com/office/drawing/2014/main" id="{EDA08DC1-2F7C-7C48-816F-74D7574D8385}"/>
              </a:ext>
            </a:extLst>
          </p:cNvPr>
          <p:cNvGrpSpPr/>
          <p:nvPr/>
        </p:nvGrpSpPr>
        <p:grpSpPr>
          <a:xfrm>
            <a:off x="-1" y="2127027"/>
            <a:ext cx="4097439" cy="4285347"/>
            <a:chOff x="-1087" y="5200121"/>
            <a:chExt cx="4097439" cy="1573875"/>
          </a:xfrm>
        </p:grpSpPr>
        <p:sp>
          <p:nvSpPr>
            <p:cNvPr id="9" name="Google Shape;2126;p153">
              <a:extLst>
                <a:ext uri="{FF2B5EF4-FFF2-40B4-BE49-F238E27FC236}">
                  <a16:creationId xmlns:a16="http://schemas.microsoft.com/office/drawing/2014/main" id="{DB5655FD-411F-CB40-A5CA-727B99126F1D}"/>
                </a:ext>
              </a:extLst>
            </p:cNvPr>
            <p:cNvSpPr/>
            <p:nvPr/>
          </p:nvSpPr>
          <p:spPr>
            <a:xfrm>
              <a:off x="97051" y="5200122"/>
              <a:ext cx="3999301" cy="1573874"/>
            </a:xfrm>
            <a:prstGeom prst="rect">
              <a:avLst/>
            </a:prstGeom>
            <a:solidFill>
              <a:schemeClr val="accent5">
                <a:lumMod val="20000"/>
                <a:lumOff val="80000"/>
                <a:alpha val="34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10" name="Google Shape;2127;p153">
              <a:extLst>
                <a:ext uri="{FF2B5EF4-FFF2-40B4-BE49-F238E27FC236}">
                  <a16:creationId xmlns:a16="http://schemas.microsoft.com/office/drawing/2014/main" id="{B396EC44-5BE7-014A-87D7-0C727DF8CB65}"/>
                </a:ext>
              </a:extLst>
            </p:cNvPr>
            <p:cNvSpPr/>
            <p:nvPr/>
          </p:nvSpPr>
          <p:spPr>
            <a:xfrm>
              <a:off x="-1087" y="5200121"/>
              <a:ext cx="98138" cy="1573874"/>
            </a:xfrm>
            <a:prstGeom prst="rect">
              <a:avLst/>
            </a:prstGeom>
            <a:gradFill>
              <a:gsLst>
                <a:gs pos="0">
                  <a:schemeClr val="accent5"/>
                </a:gs>
                <a:gs pos="100000">
                  <a:schemeClr val="accent5">
                    <a:lumMod val="50000"/>
                  </a:schemeClr>
                </a:gs>
              </a:gsLst>
              <a:lin ang="18900000"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Arial" panose="020B0604020202020204" pitchFamily="34" charset="0"/>
                <a:ea typeface="Arial"/>
                <a:cs typeface="Arial" panose="020B0604020202020204" pitchFamily="34" charset="0"/>
                <a:sym typeface="Arial"/>
              </a:endParaRPr>
            </a:p>
          </p:txBody>
        </p:sp>
      </p:grpSp>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63045"/>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Step 1.0. </a:t>
            </a:r>
            <a:r>
              <a:rPr lang="en-US" sz="3600" b="1" i="0" cap="all" dirty="0">
                <a:solidFill>
                  <a:schemeClr val="accent1">
                    <a:lumMod val="50000"/>
                  </a:schemeClr>
                </a:solidFill>
                <a:latin typeface="Arial"/>
                <a:cs typeface="Arial"/>
              </a:rPr>
              <a:t>mapping YOUR STAKEHOLDERS</a:t>
            </a:r>
          </a:p>
        </p:txBody>
      </p:sp>
      <p:sp>
        <p:nvSpPr>
          <p:cNvPr id="7" name="TextBox 6">
            <a:extLst>
              <a:ext uri="{FF2B5EF4-FFF2-40B4-BE49-F238E27FC236}">
                <a16:creationId xmlns:a16="http://schemas.microsoft.com/office/drawing/2014/main" id="{A9610F7C-49B2-1F48-96D5-CD6485BECD58}"/>
              </a:ext>
            </a:extLst>
          </p:cNvPr>
          <p:cNvSpPr txBox="1"/>
          <p:nvPr/>
        </p:nvSpPr>
        <p:spPr>
          <a:xfrm>
            <a:off x="4414959" y="2127027"/>
            <a:ext cx="6970966" cy="4705904"/>
          </a:xfrm>
          <a:prstGeom prst="rect">
            <a:avLst/>
          </a:prstGeom>
          <a:noFill/>
        </p:spPr>
        <p:txBody>
          <a:bodyPr wrap="square" rtlCol="0">
            <a:spAutoFit/>
          </a:bodyPr>
          <a:lstStyle/>
          <a:p>
            <a:pPr>
              <a:spcAft>
                <a:spcPts val="2400"/>
              </a:spcAft>
            </a:pPr>
            <a:r>
              <a:rPr lang="en-US" sz="2400" b="1" dirty="0">
                <a:cs typeface="Arial"/>
              </a:rPr>
              <a:t>Who do you CURRENTLY work with?</a:t>
            </a:r>
            <a:endParaRPr lang="en-US" sz="2400" dirty="0">
              <a:solidFill>
                <a:schemeClr val="tx1">
                  <a:lumMod val="75000"/>
                  <a:lumOff val="25000"/>
                </a:schemeClr>
              </a:solidFill>
              <a:latin typeface="Arial"/>
              <a:cs typeface="Arial"/>
            </a:endParaRPr>
          </a:p>
          <a:p>
            <a:pPr>
              <a:spcAft>
                <a:spcPts val="600"/>
              </a:spcAft>
            </a:pPr>
            <a:r>
              <a:rPr lang="en-US" sz="2400" b="1" dirty="0">
                <a:solidFill>
                  <a:schemeClr val="accent1"/>
                </a:solidFill>
                <a:latin typeface="Arial"/>
                <a:cs typeface="Arial"/>
              </a:rPr>
              <a:t>Identify:</a:t>
            </a:r>
          </a:p>
          <a:p>
            <a:pPr marL="342900" indent="-342900">
              <a:lnSpc>
                <a:spcPct val="90000"/>
              </a:lnSpc>
              <a:spcAft>
                <a:spcPts val="600"/>
              </a:spcAft>
              <a:buClr>
                <a:schemeClr val="accent1"/>
              </a:buClr>
              <a:buFont typeface="Courier New" panose="02070309020205020404" pitchFamily="49" charset="0"/>
              <a:buChar char="o"/>
            </a:pPr>
            <a:r>
              <a:rPr lang="en-US" sz="2400" dirty="0">
                <a:solidFill>
                  <a:schemeClr val="tx1">
                    <a:lumMod val="75000"/>
                    <a:lumOff val="25000"/>
                  </a:schemeClr>
                </a:solidFill>
                <a:latin typeface="Arial"/>
                <a:cs typeface="Arial"/>
              </a:rPr>
              <a:t>Names of individuals</a:t>
            </a:r>
          </a:p>
          <a:p>
            <a:pPr marL="342900" indent="-342900">
              <a:lnSpc>
                <a:spcPct val="90000"/>
              </a:lnSpc>
              <a:spcAft>
                <a:spcPts val="600"/>
              </a:spcAft>
              <a:buClr>
                <a:schemeClr val="accent1"/>
              </a:buClr>
              <a:buFont typeface="Courier New" panose="02070309020205020404" pitchFamily="49" charset="0"/>
              <a:buChar char="o"/>
            </a:pPr>
            <a:r>
              <a:rPr lang="en-US" sz="2400" b="0" i="0" dirty="0">
                <a:solidFill>
                  <a:schemeClr val="tx1">
                    <a:lumMod val="75000"/>
                    <a:lumOff val="25000"/>
                  </a:schemeClr>
                </a:solidFill>
                <a:latin typeface="Arial"/>
                <a:cs typeface="Arial"/>
              </a:rPr>
              <a:t>Their affiliation or organization</a:t>
            </a:r>
          </a:p>
          <a:p>
            <a:pPr marL="342900" indent="-342900">
              <a:lnSpc>
                <a:spcPct val="90000"/>
              </a:lnSpc>
              <a:spcAft>
                <a:spcPts val="600"/>
              </a:spcAft>
              <a:buClr>
                <a:schemeClr val="accent1"/>
              </a:buClr>
              <a:buFont typeface="Courier New" panose="02070309020205020404" pitchFamily="49" charset="0"/>
              <a:buChar char="o"/>
            </a:pPr>
            <a:r>
              <a:rPr lang="en-US" sz="2400" dirty="0">
                <a:solidFill>
                  <a:schemeClr val="tx1">
                    <a:lumMod val="75000"/>
                    <a:lumOff val="25000"/>
                  </a:schemeClr>
                </a:solidFill>
                <a:latin typeface="Arial"/>
                <a:cs typeface="Arial"/>
              </a:rPr>
              <a:t>What stakeholder group they belong to</a:t>
            </a:r>
          </a:p>
          <a:p>
            <a:pPr marL="342900" indent="-342900">
              <a:lnSpc>
                <a:spcPct val="90000"/>
              </a:lnSpc>
              <a:spcAft>
                <a:spcPts val="600"/>
              </a:spcAft>
              <a:buClr>
                <a:schemeClr val="accent1"/>
              </a:buClr>
              <a:buFont typeface="Courier New" panose="02070309020205020404" pitchFamily="49" charset="0"/>
              <a:buChar char="o"/>
            </a:pPr>
            <a:r>
              <a:rPr lang="en-US" sz="2400" b="0" i="0" dirty="0">
                <a:solidFill>
                  <a:schemeClr val="tx1">
                    <a:lumMod val="75000"/>
                    <a:lumOff val="25000"/>
                  </a:schemeClr>
                </a:solidFill>
                <a:latin typeface="Arial"/>
                <a:cs typeface="Arial"/>
              </a:rPr>
              <a:t>Groups</a:t>
            </a:r>
            <a:r>
              <a:rPr lang="en-US" sz="2400" dirty="0">
                <a:solidFill>
                  <a:schemeClr val="tx1">
                    <a:lumMod val="75000"/>
                    <a:lumOff val="25000"/>
                  </a:schemeClr>
                </a:solidFill>
                <a:latin typeface="Arial"/>
                <a:cs typeface="Arial"/>
              </a:rPr>
              <a:t>, tables, committees, etc. they belong </a:t>
            </a:r>
            <a:br>
              <a:rPr lang="en-US" sz="2400" dirty="0">
                <a:solidFill>
                  <a:schemeClr val="tx1">
                    <a:lumMod val="75000"/>
                    <a:lumOff val="25000"/>
                  </a:schemeClr>
                </a:solidFill>
                <a:latin typeface="Arial"/>
                <a:cs typeface="Arial"/>
              </a:rPr>
            </a:br>
            <a:r>
              <a:rPr lang="en-US" sz="2400" dirty="0">
                <a:solidFill>
                  <a:schemeClr val="tx1">
                    <a:lumMod val="75000"/>
                    <a:lumOff val="25000"/>
                  </a:schemeClr>
                </a:solidFill>
                <a:latin typeface="Arial"/>
                <a:cs typeface="Arial"/>
              </a:rPr>
              <a:t>to (if known)</a:t>
            </a:r>
          </a:p>
          <a:p>
            <a:pPr marL="342900" indent="-342900">
              <a:lnSpc>
                <a:spcPct val="90000"/>
              </a:lnSpc>
              <a:spcAft>
                <a:spcPts val="600"/>
              </a:spcAft>
              <a:buClr>
                <a:schemeClr val="accent1"/>
              </a:buClr>
              <a:buFont typeface="Courier New" panose="02070309020205020404" pitchFamily="49" charset="0"/>
              <a:buChar char="o"/>
            </a:pPr>
            <a:endParaRPr lang="en-US" sz="2400" dirty="0">
              <a:solidFill>
                <a:schemeClr val="tx1">
                  <a:lumMod val="75000"/>
                  <a:lumOff val="25000"/>
                </a:schemeClr>
              </a:solidFill>
              <a:latin typeface="Arial"/>
              <a:cs typeface="Arial"/>
            </a:endParaRPr>
          </a:p>
          <a:p>
            <a:pPr>
              <a:lnSpc>
                <a:spcPct val="90000"/>
              </a:lnSpc>
              <a:spcAft>
                <a:spcPts val="600"/>
              </a:spcAft>
              <a:buClr>
                <a:schemeClr val="accent1"/>
              </a:buClr>
            </a:pPr>
            <a:r>
              <a:rPr lang="en-CA" sz="2400" b="1" dirty="0">
                <a:solidFill>
                  <a:schemeClr val="bg1"/>
                </a:solidFill>
                <a:latin typeface="Arial" panose="020B0604020202020204" pitchFamily="34" charset="0"/>
                <a:cs typeface="Arial" panose="020B0604020202020204" pitchFamily="34" charset="0"/>
              </a:rPr>
              <a:t>Rate</a:t>
            </a:r>
            <a:r>
              <a:rPr lang="en-CA" sz="2400" dirty="0">
                <a:solidFill>
                  <a:srgbClr val="4C6D8C"/>
                </a:solidFill>
                <a:latin typeface="Arial" panose="020B0604020202020204" pitchFamily="34" charset="0"/>
                <a:cs typeface="Arial" panose="020B0604020202020204" pitchFamily="34" charset="0"/>
              </a:rPr>
              <a:t> level relevance and influence of the stakeholder to your initiative</a:t>
            </a:r>
            <a:endParaRPr lang="en-US" sz="2400" dirty="0">
              <a:solidFill>
                <a:srgbClr val="4C6D8C"/>
              </a:solidFill>
              <a:latin typeface="Arial"/>
              <a:cs typeface="Arial"/>
            </a:endParaRPr>
          </a:p>
          <a:p>
            <a:pPr>
              <a:spcAft>
                <a:spcPts val="600"/>
              </a:spcAft>
            </a:pPr>
            <a:endParaRPr lang="en-US" sz="2400" b="0" i="0" dirty="0">
              <a:solidFill>
                <a:schemeClr val="tx1">
                  <a:lumMod val="75000"/>
                  <a:lumOff val="25000"/>
                </a:schemeClr>
              </a:solidFill>
              <a:latin typeface="Arial"/>
              <a:cs typeface="Arial"/>
            </a:endParaRPr>
          </a:p>
        </p:txBody>
      </p:sp>
      <p:pic>
        <p:nvPicPr>
          <p:cNvPr id="12" name="Picture 11">
            <a:extLst>
              <a:ext uri="{FF2B5EF4-FFF2-40B4-BE49-F238E27FC236}">
                <a16:creationId xmlns:a16="http://schemas.microsoft.com/office/drawing/2014/main" id="{3777877F-F841-BF47-8339-A9868E3682CD}"/>
              </a:ext>
            </a:extLst>
          </p:cNvPr>
          <p:cNvPicPr>
            <a:picLocks noChangeAspect="1"/>
          </p:cNvPicPr>
          <p:nvPr/>
        </p:nvPicPr>
        <p:blipFill>
          <a:blip r:embed="rId3"/>
          <a:stretch>
            <a:fillRect/>
          </a:stretch>
        </p:blipFill>
        <p:spPr>
          <a:xfrm>
            <a:off x="806075" y="2698982"/>
            <a:ext cx="2539010" cy="3137930"/>
          </a:xfrm>
          <a:prstGeom prst="rect">
            <a:avLst/>
          </a:prstGeom>
        </p:spPr>
      </p:pic>
    </p:spTree>
    <p:extLst>
      <p:ext uri="{BB962C8B-B14F-4D97-AF65-F5344CB8AC3E}">
        <p14:creationId xmlns:p14="http://schemas.microsoft.com/office/powerpoint/2010/main" val="296980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6" name="Title 3">
            <a:extLst>
              <a:ext uri="{FF2B5EF4-FFF2-40B4-BE49-F238E27FC236}">
                <a16:creationId xmlns:a16="http://schemas.microsoft.com/office/drawing/2014/main" id="{B1EF0709-99CD-4549-8FEF-B6C0049BDCC4}"/>
              </a:ext>
            </a:extLst>
          </p:cNvPr>
          <p:cNvSpPr txBox="1">
            <a:spLocks/>
          </p:cNvSpPr>
          <p:nvPr/>
        </p:nvSpPr>
        <p:spPr bwMode="auto">
          <a:xfrm>
            <a:off x="595313" y="863045"/>
            <a:ext cx="1100137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panose="020B0604020202020204" pitchFamily="34" charset="0"/>
                <a:cs typeface="Arial" panose="020B0604020202020204" pitchFamily="34" charset="0"/>
              </a:rPr>
              <a:t>Presenters</a:t>
            </a:r>
          </a:p>
        </p:txBody>
      </p:sp>
      <p:sp>
        <p:nvSpPr>
          <p:cNvPr id="9" name="Google Shape;1917;p146">
            <a:extLst>
              <a:ext uri="{FF2B5EF4-FFF2-40B4-BE49-F238E27FC236}">
                <a16:creationId xmlns:a16="http://schemas.microsoft.com/office/drawing/2014/main" id="{BE3D6835-F2FA-3A47-ACE9-69B69EBC4681}"/>
              </a:ext>
            </a:extLst>
          </p:cNvPr>
          <p:cNvSpPr txBox="1"/>
          <p:nvPr/>
        </p:nvSpPr>
        <p:spPr>
          <a:xfrm>
            <a:off x="595312" y="2049042"/>
            <a:ext cx="9601983" cy="4538400"/>
          </a:xfrm>
          <a:prstGeom prst="rect">
            <a:avLst/>
          </a:prstGeom>
          <a:noFill/>
          <a:ln>
            <a:noFill/>
          </a:ln>
        </p:spPr>
        <p:txBody>
          <a:bodyPr spcFirstLastPara="1" wrap="square" lIns="91425" tIns="91425" rIns="91425" bIns="91425" anchor="t" anchorCtr="0">
            <a:noAutofit/>
          </a:bodyPr>
          <a:lstStyle/>
          <a:p>
            <a:pPr marL="0" lvl="0" indent="0">
              <a:buNone/>
            </a:pPr>
            <a:r>
              <a:rPr lang="en-CA" sz="2200" b="1" dirty="0">
                <a:solidFill>
                  <a:schemeClr val="accent1"/>
                </a:solidFill>
              </a:rPr>
              <a:t>Amanda </a:t>
            </a:r>
            <a:r>
              <a:rPr lang="en-CA" sz="2200" b="1" dirty="0" err="1">
                <a:solidFill>
                  <a:schemeClr val="accent1"/>
                </a:solidFill>
              </a:rPr>
              <a:t>Buchnea</a:t>
            </a:r>
            <a:r>
              <a:rPr lang="en-CA" sz="2200" b="1" dirty="0">
                <a:solidFill>
                  <a:schemeClr val="accent1"/>
                </a:solidFill>
              </a:rPr>
              <a:t>, </a:t>
            </a:r>
            <a:r>
              <a:rPr lang="en-CA" sz="2200" dirty="0">
                <a:solidFill>
                  <a:srgbClr val="4C6D8C"/>
                </a:solidFill>
              </a:rPr>
              <a:t>Policy and Planning Coordinator </a:t>
            </a:r>
          </a:p>
          <a:p>
            <a:pPr marL="0" lvl="0" indent="0">
              <a:buNone/>
            </a:pPr>
            <a:endParaRPr lang="en-CA" sz="2200" b="1" dirty="0">
              <a:solidFill>
                <a:schemeClr val="accent1"/>
              </a:solidFill>
            </a:endParaRPr>
          </a:p>
          <a:p>
            <a:pPr marL="0" lvl="0" indent="0">
              <a:buNone/>
            </a:pPr>
            <a:r>
              <a:rPr lang="en-CA" sz="2200" b="1" dirty="0">
                <a:solidFill>
                  <a:schemeClr val="accent1"/>
                </a:solidFill>
              </a:rPr>
              <a:t>David French, </a:t>
            </a:r>
            <a:r>
              <a:rPr lang="en-CA" sz="2200" dirty="0">
                <a:solidFill>
                  <a:srgbClr val="4C6D8C"/>
                </a:solidFill>
              </a:rPr>
              <a:t>Director Policy and Planning </a:t>
            </a:r>
          </a:p>
        </p:txBody>
      </p:sp>
      <p:pic>
        <p:nvPicPr>
          <p:cNvPr id="11" name="Picture 10">
            <a:extLst>
              <a:ext uri="{FF2B5EF4-FFF2-40B4-BE49-F238E27FC236}">
                <a16:creationId xmlns:a16="http://schemas.microsoft.com/office/drawing/2014/main" id="{E580A685-943D-2749-BA0E-A957300850D8}"/>
              </a:ext>
            </a:extLst>
          </p:cNvPr>
          <p:cNvPicPr>
            <a:picLocks noChangeAspect="1"/>
          </p:cNvPicPr>
          <p:nvPr/>
        </p:nvPicPr>
        <p:blipFill>
          <a:blip r:embed="rId3"/>
          <a:stretch>
            <a:fillRect/>
          </a:stretch>
        </p:blipFill>
        <p:spPr>
          <a:xfrm rot="5400000">
            <a:off x="4633575" y="-700425"/>
            <a:ext cx="2924848" cy="12192002"/>
          </a:xfrm>
          <a:prstGeom prst="rect">
            <a:avLst/>
          </a:prstGeom>
        </p:spPr>
      </p:pic>
    </p:spTree>
    <p:extLst>
      <p:ext uri="{BB962C8B-B14F-4D97-AF65-F5344CB8AC3E}">
        <p14:creationId xmlns:p14="http://schemas.microsoft.com/office/powerpoint/2010/main" val="3171321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F4448E-E811-0F4E-9C1F-21D2CA0FEAD1}"/>
              </a:ext>
            </a:extLst>
          </p:cNvPr>
          <p:cNvSpPr/>
          <p:nvPr/>
        </p:nvSpPr>
        <p:spPr>
          <a:xfrm>
            <a:off x="685799" y="1743050"/>
            <a:ext cx="2537401" cy="5101503"/>
          </a:xfrm>
          <a:prstGeom prst="rect">
            <a:avLst/>
          </a:prstGeom>
          <a:gradFill flip="none" rotWithShape="1">
            <a:gsLst>
              <a:gs pos="0">
                <a:schemeClr val="tx2"/>
              </a:gs>
              <a:gs pos="94000">
                <a:schemeClr val="accent5"/>
              </a:gs>
              <a:gs pos="79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9FF3632-5790-664D-A312-0E3B59A6387C}"/>
              </a:ext>
            </a:extLst>
          </p:cNvPr>
          <p:cNvSpPr/>
          <p:nvPr/>
        </p:nvSpPr>
        <p:spPr>
          <a:xfrm>
            <a:off x="8928846" y="1743050"/>
            <a:ext cx="2537401" cy="5101503"/>
          </a:xfrm>
          <a:prstGeom prst="rect">
            <a:avLst/>
          </a:prstGeom>
          <a:gradFill flip="none" rotWithShape="1">
            <a:gsLst>
              <a:gs pos="0">
                <a:schemeClr val="tx2"/>
              </a:gs>
              <a:gs pos="82000">
                <a:schemeClr val="accent5">
                  <a:lumMod val="60000"/>
                  <a:lumOff val="40000"/>
                </a:schemeClr>
              </a:gs>
              <a:gs pos="97000">
                <a:schemeClr val="accent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01CB4C7-CE11-E747-96DD-E7819057C858}"/>
              </a:ext>
            </a:extLst>
          </p:cNvPr>
          <p:cNvSpPr/>
          <p:nvPr/>
        </p:nvSpPr>
        <p:spPr>
          <a:xfrm>
            <a:off x="3442446" y="1743050"/>
            <a:ext cx="2537401" cy="5101503"/>
          </a:xfrm>
          <a:prstGeom prst="rect">
            <a:avLst/>
          </a:prstGeom>
          <a:gradFill flip="none" rotWithShape="1">
            <a:gsLst>
              <a:gs pos="0">
                <a:schemeClr val="tx2"/>
              </a:gs>
              <a:gs pos="91000">
                <a:schemeClr val="accent5"/>
              </a:gs>
              <a:gs pos="72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D853458-CA39-5349-8665-B2CB1DF87AC7}"/>
              </a:ext>
            </a:extLst>
          </p:cNvPr>
          <p:cNvSpPr/>
          <p:nvPr/>
        </p:nvSpPr>
        <p:spPr>
          <a:xfrm>
            <a:off x="6185646" y="1743050"/>
            <a:ext cx="2537401" cy="5101503"/>
          </a:xfrm>
          <a:prstGeom prst="rect">
            <a:avLst/>
          </a:prstGeom>
          <a:gradFill flip="none" rotWithShape="1">
            <a:gsLst>
              <a:gs pos="0">
                <a:schemeClr val="tx2"/>
              </a:gs>
              <a:gs pos="72000">
                <a:schemeClr val="accent5">
                  <a:lumMod val="60000"/>
                  <a:lumOff val="40000"/>
                </a:schemeClr>
              </a:gs>
              <a:gs pos="94000">
                <a:schemeClr val="accent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613497"/>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Step 2.0. </a:t>
            </a:r>
            <a:r>
              <a:rPr lang="en-US" sz="3600" b="1" i="0" cap="all" dirty="0">
                <a:solidFill>
                  <a:schemeClr val="accent1">
                    <a:lumMod val="50000"/>
                  </a:schemeClr>
                </a:solidFill>
                <a:latin typeface="Arial"/>
                <a:cs typeface="Arial"/>
              </a:rPr>
              <a:t>categorizing STAKEHOLDERS</a:t>
            </a:r>
          </a:p>
        </p:txBody>
      </p:sp>
      <p:pic>
        <p:nvPicPr>
          <p:cNvPr id="2" name="Picture 1">
            <a:extLst>
              <a:ext uri="{FF2B5EF4-FFF2-40B4-BE49-F238E27FC236}">
                <a16:creationId xmlns:a16="http://schemas.microsoft.com/office/drawing/2014/main" id="{314AEB41-BF45-4840-B01F-45AB45418286}"/>
              </a:ext>
            </a:extLst>
          </p:cNvPr>
          <p:cNvPicPr>
            <a:picLocks noChangeAspect="1"/>
          </p:cNvPicPr>
          <p:nvPr/>
        </p:nvPicPr>
        <p:blipFill>
          <a:blip r:embed="rId3"/>
          <a:stretch>
            <a:fillRect/>
          </a:stretch>
        </p:blipFill>
        <p:spPr>
          <a:xfrm>
            <a:off x="4073543" y="5223151"/>
            <a:ext cx="1284912" cy="1284912"/>
          </a:xfrm>
          <a:prstGeom prst="rect">
            <a:avLst/>
          </a:prstGeom>
        </p:spPr>
      </p:pic>
      <p:pic>
        <p:nvPicPr>
          <p:cNvPr id="3" name="Picture 2">
            <a:extLst>
              <a:ext uri="{FF2B5EF4-FFF2-40B4-BE49-F238E27FC236}">
                <a16:creationId xmlns:a16="http://schemas.microsoft.com/office/drawing/2014/main" id="{DB123DA8-C0AB-D942-AB93-67669466CC24}"/>
              </a:ext>
            </a:extLst>
          </p:cNvPr>
          <p:cNvPicPr>
            <a:picLocks noChangeAspect="1"/>
          </p:cNvPicPr>
          <p:nvPr/>
        </p:nvPicPr>
        <p:blipFill>
          <a:blip r:embed="rId4"/>
          <a:stretch>
            <a:fillRect/>
          </a:stretch>
        </p:blipFill>
        <p:spPr>
          <a:xfrm>
            <a:off x="9472170" y="5023769"/>
            <a:ext cx="1373526" cy="1484294"/>
          </a:xfrm>
          <a:prstGeom prst="rect">
            <a:avLst/>
          </a:prstGeom>
        </p:spPr>
      </p:pic>
      <p:pic>
        <p:nvPicPr>
          <p:cNvPr id="4" name="Picture 3">
            <a:extLst>
              <a:ext uri="{FF2B5EF4-FFF2-40B4-BE49-F238E27FC236}">
                <a16:creationId xmlns:a16="http://schemas.microsoft.com/office/drawing/2014/main" id="{9E9C0B94-E7CA-C043-91AD-0012707C86D1}"/>
              </a:ext>
            </a:extLst>
          </p:cNvPr>
          <p:cNvPicPr>
            <a:picLocks noChangeAspect="1"/>
          </p:cNvPicPr>
          <p:nvPr/>
        </p:nvPicPr>
        <p:blipFill>
          <a:blip r:embed="rId5"/>
          <a:stretch>
            <a:fillRect/>
          </a:stretch>
        </p:blipFill>
        <p:spPr>
          <a:xfrm>
            <a:off x="6737115" y="5223151"/>
            <a:ext cx="1373526" cy="1284912"/>
          </a:xfrm>
          <a:prstGeom prst="rect">
            <a:avLst/>
          </a:prstGeom>
        </p:spPr>
      </p:pic>
      <p:pic>
        <p:nvPicPr>
          <p:cNvPr id="13" name="Picture 12">
            <a:extLst>
              <a:ext uri="{FF2B5EF4-FFF2-40B4-BE49-F238E27FC236}">
                <a16:creationId xmlns:a16="http://schemas.microsoft.com/office/drawing/2014/main" id="{D46B6D9E-CE6B-E543-8419-2DAC69344701}"/>
              </a:ext>
            </a:extLst>
          </p:cNvPr>
          <p:cNvPicPr>
            <a:picLocks noChangeAspect="1"/>
          </p:cNvPicPr>
          <p:nvPr/>
        </p:nvPicPr>
        <p:blipFill>
          <a:blip r:embed="rId6"/>
          <a:stretch>
            <a:fillRect/>
          </a:stretch>
        </p:blipFill>
        <p:spPr>
          <a:xfrm>
            <a:off x="1293221" y="5261799"/>
            <a:ext cx="1246264" cy="1246264"/>
          </a:xfrm>
          <a:prstGeom prst="rect">
            <a:avLst/>
          </a:prstGeom>
        </p:spPr>
      </p:pic>
      <p:sp>
        <p:nvSpPr>
          <p:cNvPr id="14" name="Rectangle 13">
            <a:extLst>
              <a:ext uri="{FF2B5EF4-FFF2-40B4-BE49-F238E27FC236}">
                <a16:creationId xmlns:a16="http://schemas.microsoft.com/office/drawing/2014/main" id="{A67D8B8D-5FC0-AC4A-A253-62D2FE2CB046}"/>
              </a:ext>
            </a:extLst>
          </p:cNvPr>
          <p:cNvSpPr/>
          <p:nvPr/>
        </p:nvSpPr>
        <p:spPr>
          <a:xfrm>
            <a:off x="721660" y="1994563"/>
            <a:ext cx="2464022" cy="3071610"/>
          </a:xfrm>
          <a:prstGeom prst="rect">
            <a:avLst/>
          </a:prstGeom>
        </p:spPr>
        <p:txBody>
          <a:bodyPr wrap="square">
            <a:spAutoFit/>
          </a:bodyPr>
          <a:lstStyle/>
          <a:p>
            <a:pPr algn="ctr">
              <a:spcAft>
                <a:spcPts val="2400"/>
              </a:spcAft>
            </a:pPr>
            <a:r>
              <a:rPr lang="en-US" sz="2400" b="1" dirty="0">
                <a:solidFill>
                  <a:schemeClr val="accent1"/>
                </a:solidFill>
                <a:cs typeface="Arial"/>
              </a:rPr>
              <a:t>CHAMPION</a:t>
            </a:r>
            <a:endParaRPr lang="en-US" b="1" dirty="0">
              <a:solidFill>
                <a:schemeClr val="accent1"/>
              </a:solidFill>
              <a:cs typeface="Arial"/>
            </a:endParaRPr>
          </a:p>
          <a:p>
            <a:pPr marL="285750" indent="-285750">
              <a:lnSpc>
                <a:spcPct val="90000"/>
              </a:lnSpc>
              <a:spcAft>
                <a:spcPts val="1200"/>
              </a:spcAft>
              <a:buClr>
                <a:schemeClr val="accent1"/>
              </a:buClr>
              <a:buFont typeface="Courier New" panose="02070309020205020404" pitchFamily="49" charset="0"/>
              <a:buChar char="o"/>
            </a:pPr>
            <a:r>
              <a:rPr lang="en-US" dirty="0">
                <a:solidFill>
                  <a:schemeClr val="bg1"/>
                </a:solidFill>
                <a:cs typeface="Arial"/>
              </a:rPr>
              <a:t>Your active + ardent promoter </a:t>
            </a:r>
          </a:p>
          <a:p>
            <a:pPr marL="285750" indent="-285750">
              <a:lnSpc>
                <a:spcPct val="90000"/>
              </a:lnSpc>
              <a:spcAft>
                <a:spcPts val="1200"/>
              </a:spcAft>
              <a:buClr>
                <a:schemeClr val="accent1"/>
              </a:buClr>
              <a:buFont typeface="Courier New" panose="02070309020205020404" pitchFamily="49" charset="0"/>
              <a:buChar char="o"/>
            </a:pPr>
            <a:r>
              <a:rPr lang="en-US" dirty="0">
                <a:solidFill>
                  <a:schemeClr val="bg1"/>
                </a:solidFill>
                <a:cs typeface="Arial"/>
              </a:rPr>
              <a:t>Resource mobilizer </a:t>
            </a:r>
          </a:p>
          <a:p>
            <a:pPr marL="285750" indent="-285750">
              <a:lnSpc>
                <a:spcPct val="90000"/>
              </a:lnSpc>
              <a:spcAft>
                <a:spcPts val="1200"/>
              </a:spcAft>
              <a:buClr>
                <a:schemeClr val="accent1"/>
              </a:buClr>
              <a:buFont typeface="Courier New" panose="02070309020205020404" pitchFamily="49" charset="0"/>
              <a:buChar char="o"/>
            </a:pPr>
            <a:r>
              <a:rPr lang="en-US" dirty="0">
                <a:solidFill>
                  <a:schemeClr val="bg1"/>
                </a:solidFill>
                <a:cs typeface="Arial"/>
              </a:rPr>
              <a:t>Has decision-making power or knows how to reach and involve those who do!</a:t>
            </a:r>
          </a:p>
        </p:txBody>
      </p:sp>
      <p:sp>
        <p:nvSpPr>
          <p:cNvPr id="15" name="Rectangle 14">
            <a:extLst>
              <a:ext uri="{FF2B5EF4-FFF2-40B4-BE49-F238E27FC236}">
                <a16:creationId xmlns:a16="http://schemas.microsoft.com/office/drawing/2014/main" id="{D9F5DC68-B0D7-7A42-A568-6C02E6F0DF30}"/>
              </a:ext>
            </a:extLst>
          </p:cNvPr>
          <p:cNvSpPr/>
          <p:nvPr/>
        </p:nvSpPr>
        <p:spPr>
          <a:xfrm>
            <a:off x="3474706" y="1994563"/>
            <a:ext cx="2505141" cy="2850011"/>
          </a:xfrm>
          <a:prstGeom prst="rect">
            <a:avLst/>
          </a:prstGeom>
        </p:spPr>
        <p:txBody>
          <a:bodyPr wrap="square">
            <a:spAutoFit/>
          </a:bodyPr>
          <a:lstStyle/>
          <a:p>
            <a:pPr algn="ctr">
              <a:spcAft>
                <a:spcPts val="2400"/>
              </a:spcAft>
            </a:pPr>
            <a:r>
              <a:rPr lang="en-US" sz="2400" b="1" spc="-150" dirty="0">
                <a:solidFill>
                  <a:schemeClr val="accent1"/>
                </a:solidFill>
                <a:cs typeface="Arial"/>
              </a:rPr>
              <a:t>CHEERLEADER</a:t>
            </a:r>
          </a:p>
          <a:p>
            <a:pPr marL="285750" indent="-285750">
              <a:lnSpc>
                <a:spcPct val="90000"/>
              </a:lnSpc>
              <a:spcAft>
                <a:spcPts val="1200"/>
              </a:spcAft>
              <a:buClr>
                <a:schemeClr val="accent1"/>
              </a:buClr>
              <a:buFont typeface="Courier New" panose="02070309020205020404" pitchFamily="49" charset="0"/>
              <a:buChar char="o"/>
            </a:pPr>
            <a:r>
              <a:rPr lang="en-US" dirty="0">
                <a:solidFill>
                  <a:schemeClr val="bg1"/>
                </a:solidFill>
                <a:cs typeface="Arial"/>
              </a:rPr>
              <a:t>Supporter of your efforts</a:t>
            </a:r>
          </a:p>
          <a:p>
            <a:pPr marL="285750" indent="-285750">
              <a:lnSpc>
                <a:spcPct val="90000"/>
              </a:lnSpc>
              <a:spcAft>
                <a:spcPts val="1200"/>
              </a:spcAft>
              <a:buClr>
                <a:schemeClr val="accent1"/>
              </a:buClr>
              <a:buFont typeface="Courier New" panose="02070309020205020404" pitchFamily="49" charset="0"/>
              <a:buChar char="o"/>
            </a:pPr>
            <a:r>
              <a:rPr lang="en-US" dirty="0">
                <a:solidFill>
                  <a:schemeClr val="bg1"/>
                </a:solidFill>
                <a:cs typeface="Arial"/>
              </a:rPr>
              <a:t>Key player of Systems Planning efforts in design + implementation </a:t>
            </a:r>
          </a:p>
          <a:p>
            <a:endParaRPr lang="en-US" dirty="0">
              <a:solidFill>
                <a:schemeClr val="tx1">
                  <a:lumMod val="75000"/>
                  <a:lumOff val="25000"/>
                </a:schemeClr>
              </a:solidFill>
              <a:cs typeface="Arial"/>
            </a:endParaRPr>
          </a:p>
        </p:txBody>
      </p:sp>
      <p:sp>
        <p:nvSpPr>
          <p:cNvPr id="17" name="Rectangle 16">
            <a:extLst>
              <a:ext uri="{FF2B5EF4-FFF2-40B4-BE49-F238E27FC236}">
                <a16:creationId xmlns:a16="http://schemas.microsoft.com/office/drawing/2014/main" id="{FD956A1B-A970-4244-9DC2-0EC53D50146B}"/>
              </a:ext>
            </a:extLst>
          </p:cNvPr>
          <p:cNvSpPr/>
          <p:nvPr/>
        </p:nvSpPr>
        <p:spPr>
          <a:xfrm>
            <a:off x="6217163" y="1994563"/>
            <a:ext cx="2405614" cy="3145476"/>
          </a:xfrm>
          <a:prstGeom prst="rect">
            <a:avLst/>
          </a:prstGeom>
        </p:spPr>
        <p:txBody>
          <a:bodyPr wrap="square">
            <a:spAutoFit/>
          </a:bodyPr>
          <a:lstStyle/>
          <a:p>
            <a:pPr algn="ctr">
              <a:lnSpc>
                <a:spcPct val="90000"/>
              </a:lnSpc>
              <a:spcAft>
                <a:spcPts val="2400"/>
              </a:spcAft>
            </a:pPr>
            <a:r>
              <a:rPr lang="en-US" sz="2400" b="1" dirty="0">
                <a:solidFill>
                  <a:schemeClr val="accent1"/>
                </a:solidFill>
                <a:cs typeface="Arial"/>
              </a:rPr>
              <a:t>PRODUCTIVE</a:t>
            </a:r>
            <a:br>
              <a:rPr lang="en-US" sz="2400" b="1" dirty="0">
                <a:solidFill>
                  <a:schemeClr val="accent1"/>
                </a:solidFill>
                <a:cs typeface="Arial"/>
              </a:rPr>
            </a:br>
            <a:r>
              <a:rPr lang="en-US" sz="2400" b="1" dirty="0">
                <a:solidFill>
                  <a:schemeClr val="accent1"/>
                </a:solidFill>
                <a:cs typeface="Arial"/>
              </a:rPr>
              <a:t>CHALLENGER</a:t>
            </a:r>
            <a:endParaRPr lang="en-US" b="1" dirty="0">
              <a:cs typeface="Arial"/>
            </a:endParaRPr>
          </a:p>
          <a:p>
            <a:pPr marL="285750" indent="-285750">
              <a:lnSpc>
                <a:spcPct val="90000"/>
              </a:lnSpc>
              <a:spcAft>
                <a:spcPts val="1200"/>
              </a:spcAft>
              <a:buClr>
                <a:schemeClr val="accent1"/>
              </a:buClr>
              <a:buFont typeface="Courier New" panose="02070309020205020404" pitchFamily="49" charset="0"/>
              <a:buChar char="o"/>
            </a:pPr>
            <a:r>
              <a:rPr lang="en-US" dirty="0">
                <a:solidFill>
                  <a:schemeClr val="bg1"/>
                </a:solidFill>
                <a:cs typeface="Arial"/>
              </a:rPr>
              <a:t>Constructively critical of your efforts</a:t>
            </a:r>
          </a:p>
          <a:p>
            <a:pPr marL="285750" indent="-285750">
              <a:lnSpc>
                <a:spcPct val="90000"/>
              </a:lnSpc>
              <a:spcAft>
                <a:spcPts val="1200"/>
              </a:spcAft>
              <a:buClr>
                <a:schemeClr val="accent1"/>
              </a:buClr>
              <a:buFont typeface="Courier New" panose="02070309020205020404" pitchFamily="49" charset="0"/>
              <a:buChar char="o"/>
            </a:pPr>
            <a:r>
              <a:rPr lang="en-US" dirty="0">
                <a:solidFill>
                  <a:schemeClr val="bg1"/>
                </a:solidFill>
                <a:cs typeface="Arial"/>
              </a:rPr>
              <a:t>Gives honest advice with an eye toward solutions</a:t>
            </a:r>
          </a:p>
          <a:p>
            <a:endParaRPr lang="en-US" dirty="0">
              <a:solidFill>
                <a:schemeClr val="tx1">
                  <a:lumMod val="75000"/>
                  <a:lumOff val="25000"/>
                </a:schemeClr>
              </a:solidFill>
              <a:cs typeface="Arial"/>
            </a:endParaRPr>
          </a:p>
        </p:txBody>
      </p:sp>
      <p:sp>
        <p:nvSpPr>
          <p:cNvPr id="18" name="Rectangle 17">
            <a:extLst>
              <a:ext uri="{FF2B5EF4-FFF2-40B4-BE49-F238E27FC236}">
                <a16:creationId xmlns:a16="http://schemas.microsoft.com/office/drawing/2014/main" id="{DDCB8AA0-9175-2C40-B796-DE104AA43BA3}"/>
              </a:ext>
            </a:extLst>
          </p:cNvPr>
          <p:cNvSpPr/>
          <p:nvPr/>
        </p:nvSpPr>
        <p:spPr>
          <a:xfrm>
            <a:off x="8982775" y="1994563"/>
            <a:ext cx="2402403" cy="2714589"/>
          </a:xfrm>
          <a:prstGeom prst="rect">
            <a:avLst/>
          </a:prstGeom>
        </p:spPr>
        <p:txBody>
          <a:bodyPr wrap="square">
            <a:spAutoFit/>
          </a:bodyPr>
          <a:lstStyle/>
          <a:p>
            <a:pPr algn="ctr">
              <a:lnSpc>
                <a:spcPct val="90000"/>
              </a:lnSpc>
              <a:spcAft>
                <a:spcPts val="2400"/>
              </a:spcAft>
            </a:pPr>
            <a:r>
              <a:rPr lang="en-US" sz="2400" b="1" dirty="0">
                <a:solidFill>
                  <a:schemeClr val="accent1"/>
                </a:solidFill>
                <a:cs typeface="Arial"/>
              </a:rPr>
              <a:t>TOXIC</a:t>
            </a:r>
            <a:br>
              <a:rPr lang="en-US" sz="2400" b="1" dirty="0">
                <a:solidFill>
                  <a:schemeClr val="accent1"/>
                </a:solidFill>
                <a:cs typeface="Arial"/>
              </a:rPr>
            </a:br>
            <a:r>
              <a:rPr lang="en-US" sz="2400" b="1" dirty="0">
                <a:solidFill>
                  <a:schemeClr val="accent1"/>
                </a:solidFill>
                <a:cs typeface="Arial"/>
              </a:rPr>
              <a:t>CHALLENGER</a:t>
            </a:r>
          </a:p>
          <a:p>
            <a:pPr marL="285750" indent="-285750">
              <a:lnSpc>
                <a:spcPct val="90000"/>
              </a:lnSpc>
              <a:spcAft>
                <a:spcPts val="1200"/>
              </a:spcAft>
              <a:buClr>
                <a:schemeClr val="accent1"/>
              </a:buClr>
              <a:buFont typeface="Courier New" panose="02070309020205020404" pitchFamily="49" charset="0"/>
              <a:buChar char="o"/>
            </a:pPr>
            <a:r>
              <a:rPr lang="en-US" dirty="0">
                <a:solidFill>
                  <a:schemeClr val="bg1"/>
                </a:solidFill>
                <a:cs typeface="Arial"/>
              </a:rPr>
              <a:t>Resists change</a:t>
            </a:r>
          </a:p>
          <a:p>
            <a:pPr marL="285750" indent="-285750">
              <a:lnSpc>
                <a:spcPct val="90000"/>
              </a:lnSpc>
              <a:spcAft>
                <a:spcPts val="1200"/>
              </a:spcAft>
              <a:buClr>
                <a:schemeClr val="accent1"/>
              </a:buClr>
              <a:buFont typeface="Courier New" panose="02070309020205020404" pitchFamily="49" charset="0"/>
              <a:buChar char="o"/>
            </a:pPr>
            <a:r>
              <a:rPr lang="en-US" dirty="0">
                <a:solidFill>
                  <a:schemeClr val="bg1"/>
                </a:solidFill>
                <a:cs typeface="Arial"/>
              </a:rPr>
              <a:t>Unresolved experiences often be at the heart of their attitudes and behavior</a:t>
            </a:r>
          </a:p>
        </p:txBody>
      </p:sp>
    </p:spTree>
    <p:extLst>
      <p:ext uri="{BB962C8B-B14F-4D97-AF65-F5344CB8AC3E}">
        <p14:creationId xmlns:p14="http://schemas.microsoft.com/office/powerpoint/2010/main" val="206703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oogle Shape;2125;p153">
            <a:extLst>
              <a:ext uri="{FF2B5EF4-FFF2-40B4-BE49-F238E27FC236}">
                <a16:creationId xmlns:a16="http://schemas.microsoft.com/office/drawing/2014/main" id="{A7904C92-B487-D04A-A405-084F66625B87}"/>
              </a:ext>
            </a:extLst>
          </p:cNvPr>
          <p:cNvGrpSpPr/>
          <p:nvPr/>
        </p:nvGrpSpPr>
        <p:grpSpPr>
          <a:xfrm>
            <a:off x="0" y="2059793"/>
            <a:ext cx="12192000" cy="1688128"/>
            <a:chOff x="-1087" y="5200121"/>
            <a:chExt cx="12192000" cy="619997"/>
          </a:xfrm>
        </p:grpSpPr>
        <p:sp>
          <p:nvSpPr>
            <p:cNvPr id="22" name="Google Shape;2126;p153">
              <a:extLst>
                <a:ext uri="{FF2B5EF4-FFF2-40B4-BE49-F238E27FC236}">
                  <a16:creationId xmlns:a16="http://schemas.microsoft.com/office/drawing/2014/main" id="{F520459F-6AB4-BB4C-A83E-D244F3C768E1}"/>
                </a:ext>
              </a:extLst>
            </p:cNvPr>
            <p:cNvSpPr/>
            <p:nvPr/>
          </p:nvSpPr>
          <p:spPr>
            <a:xfrm>
              <a:off x="97051" y="5200122"/>
              <a:ext cx="12093862" cy="619996"/>
            </a:xfrm>
            <a:prstGeom prst="rect">
              <a:avLst/>
            </a:prstGeom>
            <a:solidFill>
              <a:schemeClr val="accent5">
                <a:lumMod val="20000"/>
                <a:lumOff val="80000"/>
                <a:alpha val="34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23" name="Google Shape;2127;p153">
              <a:extLst>
                <a:ext uri="{FF2B5EF4-FFF2-40B4-BE49-F238E27FC236}">
                  <a16:creationId xmlns:a16="http://schemas.microsoft.com/office/drawing/2014/main" id="{6EC1C595-AFD7-0542-9333-BC33C77C686E}"/>
                </a:ext>
              </a:extLst>
            </p:cNvPr>
            <p:cNvSpPr/>
            <p:nvPr/>
          </p:nvSpPr>
          <p:spPr>
            <a:xfrm>
              <a:off x="-1087" y="5200121"/>
              <a:ext cx="98138" cy="619996"/>
            </a:xfrm>
            <a:prstGeom prst="rect">
              <a:avLst/>
            </a:prstGeom>
            <a:gradFill>
              <a:gsLst>
                <a:gs pos="0">
                  <a:schemeClr val="accent5"/>
                </a:gs>
                <a:gs pos="100000">
                  <a:schemeClr val="accent5">
                    <a:lumMod val="50000"/>
                  </a:schemeClr>
                </a:gs>
              </a:gsLst>
              <a:lin ang="18900000"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Arial" panose="020B0604020202020204" pitchFamily="34" charset="0"/>
                <a:ea typeface="Arial"/>
                <a:cs typeface="Arial" panose="020B0604020202020204" pitchFamily="34" charset="0"/>
                <a:sym typeface="Arial"/>
              </a:endParaRPr>
            </a:p>
          </p:txBody>
        </p:sp>
      </p:grpSp>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613497"/>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Step 2.1. </a:t>
            </a:r>
            <a:r>
              <a:rPr lang="en-US" sz="3600" b="1" i="0" cap="all" dirty="0">
                <a:solidFill>
                  <a:schemeClr val="accent1">
                    <a:lumMod val="50000"/>
                  </a:schemeClr>
                </a:solidFill>
                <a:latin typeface="Arial"/>
                <a:cs typeface="Arial"/>
              </a:rPr>
              <a:t>categorizing STAKEHOLDERS</a:t>
            </a:r>
          </a:p>
        </p:txBody>
      </p:sp>
      <p:sp>
        <p:nvSpPr>
          <p:cNvPr id="7" name="TextBox 6">
            <a:extLst>
              <a:ext uri="{FF2B5EF4-FFF2-40B4-BE49-F238E27FC236}">
                <a16:creationId xmlns:a16="http://schemas.microsoft.com/office/drawing/2014/main" id="{A9610F7C-49B2-1F48-96D5-CD6485BECD58}"/>
              </a:ext>
            </a:extLst>
          </p:cNvPr>
          <p:cNvSpPr txBox="1"/>
          <p:nvPr/>
        </p:nvSpPr>
        <p:spPr>
          <a:xfrm>
            <a:off x="576682" y="3948984"/>
            <a:ext cx="11596687" cy="2775375"/>
          </a:xfrm>
          <a:prstGeom prst="rect">
            <a:avLst/>
          </a:prstGeom>
          <a:noFill/>
        </p:spPr>
        <p:txBody>
          <a:bodyPr wrap="square" rtlCol="0">
            <a:spAutoFit/>
          </a:bodyPr>
          <a:lstStyle/>
          <a:p>
            <a:pPr>
              <a:lnSpc>
                <a:spcPct val="110000"/>
              </a:lnSpc>
              <a:spcAft>
                <a:spcPts val="1200"/>
              </a:spcAft>
            </a:pPr>
            <a:r>
              <a:rPr lang="en-CA" sz="2000" b="1" dirty="0">
                <a:latin typeface="Arial" panose="020B0604020202020204" pitchFamily="34" charset="0"/>
                <a:cs typeface="Arial" panose="020B0604020202020204" pitchFamily="34" charset="0"/>
              </a:rPr>
              <a:t>No/low trust: </a:t>
            </a:r>
            <a:r>
              <a:rPr lang="en-CA" sz="2000" dirty="0">
                <a:solidFill>
                  <a:schemeClr val="tx1">
                    <a:lumMod val="75000"/>
                    <a:lumOff val="25000"/>
                  </a:schemeClr>
                </a:solidFill>
                <a:latin typeface="Arial" panose="020B0604020202020204" pitchFamily="34" charset="0"/>
                <a:cs typeface="Arial" panose="020B0604020202020204" pitchFamily="34" charset="0"/>
              </a:rPr>
              <a:t>No connection or incident that led to loss of trust </a:t>
            </a:r>
            <a:r>
              <a:rPr lang="en-CA" sz="2000" dirty="0">
                <a:solidFill>
                  <a:schemeClr val="accent1"/>
                </a:solidFill>
                <a:latin typeface="Arial" panose="020B0604020202020204" pitchFamily="34" charset="0"/>
                <a:cs typeface="Arial" panose="020B0604020202020204" pitchFamily="34" charset="0"/>
                <a:sym typeface="Wingdings" pitchFamily="2" charset="2"/>
              </a:rPr>
              <a:t></a:t>
            </a:r>
            <a:r>
              <a:rPr lang="en-CA" sz="2000" dirty="0">
                <a:solidFill>
                  <a:schemeClr val="tx1">
                    <a:lumMod val="75000"/>
                    <a:lumOff val="25000"/>
                  </a:schemeClr>
                </a:solidFill>
                <a:latin typeface="Arial" panose="020B0604020202020204" pitchFamily="34" charset="0"/>
                <a:cs typeface="Arial" panose="020B0604020202020204" pitchFamily="34" charset="0"/>
                <a:sym typeface="Wingdings" pitchFamily="2" charset="2"/>
              </a:rPr>
              <a:t> N</a:t>
            </a:r>
            <a:r>
              <a:rPr lang="en-CA" sz="2000" dirty="0">
                <a:solidFill>
                  <a:schemeClr val="tx1">
                    <a:lumMod val="75000"/>
                    <a:lumOff val="25000"/>
                  </a:schemeClr>
                </a:solidFill>
                <a:latin typeface="Arial" panose="020B0604020202020204" pitchFamily="34" charset="0"/>
                <a:cs typeface="Arial" panose="020B0604020202020204" pitchFamily="34" charset="0"/>
              </a:rPr>
              <a:t>eed to </a:t>
            </a:r>
            <a:r>
              <a:rPr lang="en-CA" sz="2000" b="1" dirty="0">
                <a:solidFill>
                  <a:schemeClr val="tx1">
                    <a:lumMod val="75000"/>
                    <a:lumOff val="25000"/>
                  </a:schemeClr>
                </a:solidFill>
                <a:latin typeface="Arial" panose="020B0604020202020204" pitchFamily="34" charset="0"/>
                <a:cs typeface="Arial" panose="020B0604020202020204" pitchFamily="34" charset="0"/>
              </a:rPr>
              <a:t>heal</a:t>
            </a:r>
          </a:p>
          <a:p>
            <a:pPr>
              <a:lnSpc>
                <a:spcPct val="110000"/>
              </a:lnSpc>
              <a:spcAft>
                <a:spcPts val="1200"/>
              </a:spcAft>
            </a:pPr>
            <a:r>
              <a:rPr lang="en-CA" sz="2000" b="1" dirty="0">
                <a:latin typeface="Arial" panose="020B0604020202020204" pitchFamily="34" charset="0"/>
                <a:cs typeface="Arial" panose="020B0604020202020204" pitchFamily="34" charset="0"/>
              </a:rPr>
              <a:t>Minimal trust: </a:t>
            </a:r>
            <a:r>
              <a:rPr lang="en-CA" sz="2000" dirty="0">
                <a:solidFill>
                  <a:schemeClr val="tx1">
                    <a:lumMod val="75000"/>
                    <a:lumOff val="25000"/>
                  </a:schemeClr>
                </a:solidFill>
                <a:latin typeface="Arial" panose="020B0604020202020204" pitchFamily="34" charset="0"/>
                <a:cs typeface="Arial" panose="020B0604020202020204" pitchFamily="34" charset="0"/>
              </a:rPr>
              <a:t>Limited interaction or incident </a:t>
            </a:r>
            <a:r>
              <a:rPr lang="en-CA" sz="2000" dirty="0">
                <a:solidFill>
                  <a:schemeClr val="accent1"/>
                </a:solidFill>
                <a:latin typeface="Arial" panose="020B0604020202020204" pitchFamily="34" charset="0"/>
                <a:cs typeface="Arial" panose="020B0604020202020204" pitchFamily="34" charset="0"/>
                <a:sym typeface="Wingdings" pitchFamily="2" charset="2"/>
              </a:rPr>
              <a:t></a:t>
            </a:r>
            <a:r>
              <a:rPr lang="en-CA" sz="2000" dirty="0">
                <a:solidFill>
                  <a:schemeClr val="tx1">
                    <a:lumMod val="75000"/>
                    <a:lumOff val="25000"/>
                  </a:schemeClr>
                </a:solidFill>
                <a:latin typeface="Arial" panose="020B0604020202020204" pitchFamily="34" charset="0"/>
                <a:cs typeface="Arial" panose="020B0604020202020204" pitchFamily="34" charset="0"/>
                <a:sym typeface="Wingdings" pitchFamily="2" charset="2"/>
              </a:rPr>
              <a:t> N</a:t>
            </a:r>
            <a:r>
              <a:rPr lang="en-CA" sz="2000" dirty="0">
                <a:solidFill>
                  <a:schemeClr val="tx1">
                    <a:lumMod val="75000"/>
                    <a:lumOff val="25000"/>
                  </a:schemeClr>
                </a:solidFill>
                <a:latin typeface="Arial" panose="020B0604020202020204" pitchFamily="34" charset="0"/>
                <a:cs typeface="Arial" panose="020B0604020202020204" pitchFamily="34" charset="0"/>
              </a:rPr>
              <a:t>eed to </a:t>
            </a:r>
            <a:r>
              <a:rPr lang="en-CA" sz="2000" b="1" dirty="0">
                <a:solidFill>
                  <a:schemeClr val="tx1">
                    <a:lumMod val="75000"/>
                    <a:lumOff val="25000"/>
                  </a:schemeClr>
                </a:solidFill>
                <a:latin typeface="Arial" panose="020B0604020202020204" pitchFamily="34" charset="0"/>
                <a:cs typeface="Arial" panose="020B0604020202020204" pitchFamily="34" charset="0"/>
              </a:rPr>
              <a:t>nurture</a:t>
            </a:r>
          </a:p>
          <a:p>
            <a:pPr>
              <a:lnSpc>
                <a:spcPct val="110000"/>
              </a:lnSpc>
              <a:spcAft>
                <a:spcPts val="1200"/>
              </a:spcAft>
            </a:pPr>
            <a:r>
              <a:rPr lang="en-CA" sz="2000" b="1" dirty="0">
                <a:latin typeface="Arial" panose="020B0604020202020204" pitchFamily="34" charset="0"/>
                <a:cs typeface="Arial" panose="020B0604020202020204" pitchFamily="34" charset="0"/>
              </a:rPr>
              <a:t>Declining or stagnating trust</a:t>
            </a:r>
            <a:r>
              <a:rPr lang="en-CA" sz="2000" dirty="0">
                <a:latin typeface="Arial" panose="020B0604020202020204" pitchFamily="34" charset="0"/>
                <a:cs typeface="Arial" panose="020B0604020202020204" pitchFamily="34" charset="0"/>
              </a:rPr>
              <a:t>: </a:t>
            </a:r>
            <a:r>
              <a:rPr lang="en-CA" sz="2000" dirty="0">
                <a:solidFill>
                  <a:schemeClr val="tx1">
                    <a:lumMod val="75000"/>
                    <a:lumOff val="25000"/>
                  </a:schemeClr>
                </a:solidFill>
                <a:latin typeface="Arial" panose="020B0604020202020204" pitchFamily="34" charset="0"/>
                <a:cs typeface="Arial" panose="020B0604020202020204" pitchFamily="34" charset="0"/>
              </a:rPr>
              <a:t>Lost touch or strained relationship </a:t>
            </a:r>
            <a:r>
              <a:rPr lang="en-CA" sz="2000" dirty="0">
                <a:solidFill>
                  <a:schemeClr val="accent1"/>
                </a:solidFill>
                <a:latin typeface="Arial" panose="020B0604020202020204" pitchFamily="34" charset="0"/>
                <a:cs typeface="Arial" panose="020B0604020202020204" pitchFamily="34" charset="0"/>
                <a:sym typeface="Wingdings" pitchFamily="2" charset="2"/>
              </a:rPr>
              <a:t></a:t>
            </a:r>
            <a:r>
              <a:rPr lang="en-CA" sz="2000" dirty="0">
                <a:solidFill>
                  <a:schemeClr val="tx1">
                    <a:lumMod val="75000"/>
                    <a:lumOff val="25000"/>
                  </a:schemeClr>
                </a:solidFill>
                <a:latin typeface="Arial" panose="020B0604020202020204" pitchFamily="34" charset="0"/>
                <a:cs typeface="Arial" panose="020B0604020202020204" pitchFamily="34" charset="0"/>
                <a:sym typeface="Wingdings" pitchFamily="2" charset="2"/>
              </a:rPr>
              <a:t> N</a:t>
            </a:r>
            <a:r>
              <a:rPr lang="en-CA" sz="2000" dirty="0">
                <a:solidFill>
                  <a:schemeClr val="tx1">
                    <a:lumMod val="75000"/>
                    <a:lumOff val="25000"/>
                  </a:schemeClr>
                </a:solidFill>
                <a:latin typeface="Arial" panose="020B0604020202020204" pitchFamily="34" charset="0"/>
                <a:cs typeface="Arial" panose="020B0604020202020204" pitchFamily="34" charset="0"/>
              </a:rPr>
              <a:t>eed to </a:t>
            </a:r>
            <a:r>
              <a:rPr lang="en-CA" sz="2000" b="1" dirty="0">
                <a:solidFill>
                  <a:schemeClr val="tx1">
                    <a:lumMod val="75000"/>
                    <a:lumOff val="25000"/>
                  </a:schemeClr>
                </a:solidFill>
                <a:latin typeface="Arial" panose="020B0604020202020204" pitchFamily="34" charset="0"/>
                <a:cs typeface="Arial" panose="020B0604020202020204" pitchFamily="34" charset="0"/>
              </a:rPr>
              <a:t>refocus &amp; improve</a:t>
            </a:r>
          </a:p>
          <a:p>
            <a:pPr>
              <a:lnSpc>
                <a:spcPct val="110000"/>
              </a:lnSpc>
              <a:spcAft>
                <a:spcPts val="1200"/>
              </a:spcAft>
            </a:pPr>
            <a:r>
              <a:rPr lang="en-CA" sz="2000" b="1" dirty="0">
                <a:latin typeface="Arial" panose="020B0604020202020204" pitchFamily="34" charset="0"/>
                <a:cs typeface="Arial" panose="020B0604020202020204" pitchFamily="34" charset="0"/>
              </a:rPr>
              <a:t>Good &amp; improving trust: </a:t>
            </a:r>
            <a:r>
              <a:rPr lang="en-CA" sz="2000" dirty="0">
                <a:solidFill>
                  <a:schemeClr val="tx1">
                    <a:lumMod val="75000"/>
                    <a:lumOff val="25000"/>
                  </a:schemeClr>
                </a:solidFill>
                <a:latin typeface="Arial" panose="020B0604020202020204" pitchFamily="34" charset="0"/>
                <a:cs typeface="Arial" panose="020B0604020202020204" pitchFamily="34" charset="0"/>
              </a:rPr>
              <a:t>Regular connection &amp; positive interaction </a:t>
            </a:r>
            <a:r>
              <a:rPr lang="en-CA" sz="2000" dirty="0">
                <a:solidFill>
                  <a:schemeClr val="accent1"/>
                </a:solidFill>
                <a:latin typeface="Arial" panose="020B0604020202020204" pitchFamily="34" charset="0"/>
                <a:cs typeface="Arial" panose="020B0604020202020204" pitchFamily="34" charset="0"/>
                <a:sym typeface="Wingdings" pitchFamily="2" charset="2"/>
              </a:rPr>
              <a:t></a:t>
            </a:r>
            <a:r>
              <a:rPr lang="en-CA" sz="2000" dirty="0">
                <a:solidFill>
                  <a:schemeClr val="tx1">
                    <a:lumMod val="75000"/>
                    <a:lumOff val="25000"/>
                  </a:schemeClr>
                </a:solidFill>
                <a:latin typeface="Arial" panose="020B0604020202020204" pitchFamily="34" charset="0"/>
                <a:cs typeface="Arial" panose="020B0604020202020204" pitchFamily="34" charset="0"/>
                <a:sym typeface="Wingdings" pitchFamily="2" charset="2"/>
              </a:rPr>
              <a:t> N</a:t>
            </a:r>
            <a:r>
              <a:rPr lang="en-CA" sz="2000" dirty="0">
                <a:solidFill>
                  <a:schemeClr val="tx1">
                    <a:lumMod val="75000"/>
                    <a:lumOff val="25000"/>
                  </a:schemeClr>
                </a:solidFill>
                <a:latin typeface="Arial" panose="020B0604020202020204" pitchFamily="34" charset="0"/>
                <a:cs typeface="Arial" panose="020B0604020202020204" pitchFamily="34" charset="0"/>
              </a:rPr>
              <a:t>eed to </a:t>
            </a:r>
            <a:r>
              <a:rPr lang="en-CA" sz="2000" b="1" dirty="0">
                <a:solidFill>
                  <a:schemeClr val="tx1">
                    <a:lumMod val="75000"/>
                    <a:lumOff val="25000"/>
                  </a:schemeClr>
                </a:solidFill>
                <a:latin typeface="Arial" panose="020B0604020202020204" pitchFamily="34" charset="0"/>
                <a:cs typeface="Arial" panose="020B0604020202020204" pitchFamily="34" charset="0"/>
              </a:rPr>
              <a:t>strengthen</a:t>
            </a:r>
            <a:r>
              <a:rPr lang="en-CA" sz="2000" dirty="0">
                <a:solidFill>
                  <a:schemeClr val="tx1">
                    <a:lumMod val="75000"/>
                    <a:lumOff val="25000"/>
                  </a:schemeClr>
                </a:solidFill>
                <a:latin typeface="Arial" panose="020B0604020202020204" pitchFamily="34" charset="0"/>
                <a:cs typeface="Arial" panose="020B0604020202020204" pitchFamily="34" charset="0"/>
              </a:rPr>
              <a:t> </a:t>
            </a:r>
          </a:p>
          <a:p>
            <a:pPr>
              <a:lnSpc>
                <a:spcPct val="110000"/>
              </a:lnSpc>
              <a:spcAft>
                <a:spcPts val="1200"/>
              </a:spcAft>
            </a:pPr>
            <a:r>
              <a:rPr lang="en-CA" sz="2000" b="1" dirty="0">
                <a:latin typeface="Arial" panose="020B0604020202020204" pitchFamily="34" charset="0"/>
                <a:cs typeface="Arial" panose="020B0604020202020204" pitchFamily="34" charset="0"/>
              </a:rPr>
              <a:t>Strong trust: </a:t>
            </a:r>
            <a:r>
              <a:rPr lang="en-CA" sz="2000" dirty="0">
                <a:solidFill>
                  <a:schemeClr val="tx1">
                    <a:lumMod val="75000"/>
                    <a:lumOff val="25000"/>
                  </a:schemeClr>
                </a:solidFill>
                <a:latin typeface="Arial" panose="020B0604020202020204" pitchFamily="34" charset="0"/>
                <a:cs typeface="Arial" panose="020B0604020202020204" pitchFamily="34" charset="0"/>
              </a:rPr>
              <a:t>Open, collaborative and reliable partner </a:t>
            </a:r>
            <a:r>
              <a:rPr lang="en-CA" sz="2000" dirty="0">
                <a:solidFill>
                  <a:schemeClr val="accent1"/>
                </a:solidFill>
                <a:latin typeface="Arial" panose="020B0604020202020204" pitchFamily="34" charset="0"/>
                <a:cs typeface="Arial" panose="020B0604020202020204" pitchFamily="34" charset="0"/>
                <a:sym typeface="Wingdings" pitchFamily="2" charset="2"/>
              </a:rPr>
              <a:t></a:t>
            </a:r>
            <a:r>
              <a:rPr lang="en-CA" sz="2000" dirty="0">
                <a:solidFill>
                  <a:schemeClr val="tx1">
                    <a:lumMod val="75000"/>
                    <a:lumOff val="25000"/>
                  </a:schemeClr>
                </a:solidFill>
                <a:latin typeface="Arial" panose="020B0604020202020204" pitchFamily="34" charset="0"/>
                <a:cs typeface="Arial" panose="020B0604020202020204" pitchFamily="34" charset="0"/>
                <a:sym typeface="Wingdings" pitchFamily="2" charset="2"/>
              </a:rPr>
              <a:t> N</a:t>
            </a:r>
            <a:r>
              <a:rPr lang="en-CA" sz="2000" dirty="0">
                <a:solidFill>
                  <a:schemeClr val="tx1">
                    <a:lumMod val="75000"/>
                    <a:lumOff val="25000"/>
                  </a:schemeClr>
                </a:solidFill>
                <a:latin typeface="Arial" panose="020B0604020202020204" pitchFamily="34" charset="0"/>
                <a:cs typeface="Arial" panose="020B0604020202020204" pitchFamily="34" charset="0"/>
              </a:rPr>
              <a:t>eed to </a:t>
            </a:r>
            <a:r>
              <a:rPr lang="en-CA" sz="2000" b="1" dirty="0">
                <a:solidFill>
                  <a:schemeClr val="tx1">
                    <a:lumMod val="75000"/>
                    <a:lumOff val="25000"/>
                  </a:schemeClr>
                </a:solidFill>
                <a:latin typeface="Arial" panose="020B0604020202020204" pitchFamily="34" charset="0"/>
                <a:cs typeface="Arial" panose="020B0604020202020204" pitchFamily="34" charset="0"/>
              </a:rPr>
              <a:t>sustain &amp; maintain</a:t>
            </a:r>
            <a:br>
              <a:rPr lang="en-CA" sz="2400" dirty="0">
                <a:latin typeface="Arial" panose="020B0604020202020204" pitchFamily="34" charset="0"/>
                <a:cs typeface="Arial" panose="020B0604020202020204" pitchFamily="34" charset="0"/>
              </a:rPr>
            </a:br>
            <a:endParaRPr lang="en-US" sz="2400" b="1"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BBA8C4F-A2C7-A840-BAA2-A3DCB800136D}"/>
              </a:ext>
            </a:extLst>
          </p:cNvPr>
          <p:cNvSpPr/>
          <p:nvPr/>
        </p:nvSpPr>
        <p:spPr>
          <a:xfrm>
            <a:off x="2176881" y="2424757"/>
            <a:ext cx="8736537" cy="830997"/>
          </a:xfrm>
          <a:prstGeom prst="rect">
            <a:avLst/>
          </a:prstGeom>
        </p:spPr>
        <p:txBody>
          <a:bodyPr wrap="square">
            <a:spAutoFit/>
          </a:bodyPr>
          <a:lstStyle/>
          <a:p>
            <a:pPr>
              <a:spcAft>
                <a:spcPts val="3600"/>
              </a:spcAft>
            </a:pPr>
            <a:r>
              <a:rPr lang="en-US" sz="2400" dirty="0">
                <a:solidFill>
                  <a:schemeClr val="accent1"/>
                </a:solidFill>
                <a:cs typeface="Arial"/>
              </a:rPr>
              <a:t>Trust is critical to Systems Change!</a:t>
            </a:r>
            <a:br>
              <a:rPr lang="en-US" sz="2400" dirty="0">
                <a:solidFill>
                  <a:schemeClr val="accent1"/>
                </a:solidFill>
                <a:cs typeface="Arial"/>
              </a:rPr>
            </a:br>
            <a:r>
              <a:rPr lang="en-US" sz="2400" dirty="0">
                <a:solidFill>
                  <a:schemeClr val="accent1"/>
                </a:solidFill>
                <a:cs typeface="Arial"/>
              </a:rPr>
              <a:t>Assessing your trust in </a:t>
            </a:r>
            <a:r>
              <a:rPr lang="en-US" sz="2400" b="1" i="1" dirty="0">
                <a:solidFill>
                  <a:schemeClr val="accent1"/>
                </a:solidFill>
                <a:cs typeface="Arial"/>
              </a:rPr>
              <a:t>them</a:t>
            </a:r>
            <a:r>
              <a:rPr lang="en-US" sz="2400" dirty="0">
                <a:solidFill>
                  <a:schemeClr val="accent1"/>
                </a:solidFill>
                <a:cs typeface="Arial"/>
              </a:rPr>
              <a:t>… and their trust in </a:t>
            </a:r>
            <a:r>
              <a:rPr lang="en-US" sz="2400" b="1" i="1" dirty="0">
                <a:solidFill>
                  <a:schemeClr val="accent1"/>
                </a:solidFill>
                <a:cs typeface="Arial"/>
              </a:rPr>
              <a:t>you!</a:t>
            </a:r>
          </a:p>
        </p:txBody>
      </p:sp>
      <p:sp>
        <p:nvSpPr>
          <p:cNvPr id="16" name="Rectangle 2">
            <a:extLst>
              <a:ext uri="{FF2B5EF4-FFF2-40B4-BE49-F238E27FC236}">
                <a16:creationId xmlns:a16="http://schemas.microsoft.com/office/drawing/2014/main" id="{E2E0F72C-092E-D24C-9602-A902D2B281EE}"/>
              </a:ext>
            </a:extLst>
          </p:cNvPr>
          <p:cNvSpPr>
            <a:spLocks noChangeArrowheads="1"/>
          </p:cNvSpPr>
          <p:nvPr/>
        </p:nvSpPr>
        <p:spPr bwMode="auto">
          <a:xfrm>
            <a:off x="595313" y="1455554"/>
            <a:ext cx="7753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dirty="0">
                <a:latin typeface="Arial"/>
                <a:cs typeface="Arial"/>
              </a:rPr>
              <a:t>Assessing Trust</a:t>
            </a:r>
          </a:p>
        </p:txBody>
      </p:sp>
      <p:pic>
        <p:nvPicPr>
          <p:cNvPr id="18" name="Picture 17">
            <a:extLst>
              <a:ext uri="{FF2B5EF4-FFF2-40B4-BE49-F238E27FC236}">
                <a16:creationId xmlns:a16="http://schemas.microsoft.com/office/drawing/2014/main" id="{5A2C8670-D603-E04B-A7D6-F6CFF19E14E6}"/>
              </a:ext>
            </a:extLst>
          </p:cNvPr>
          <p:cNvPicPr>
            <a:picLocks noChangeAspect="1"/>
          </p:cNvPicPr>
          <p:nvPr/>
        </p:nvPicPr>
        <p:blipFill>
          <a:blip r:embed="rId3"/>
          <a:stretch>
            <a:fillRect/>
          </a:stretch>
        </p:blipFill>
        <p:spPr>
          <a:xfrm>
            <a:off x="709936" y="2371609"/>
            <a:ext cx="1387806" cy="1163966"/>
          </a:xfrm>
          <a:prstGeom prst="rect">
            <a:avLst/>
          </a:prstGeom>
        </p:spPr>
      </p:pic>
    </p:spTree>
    <p:extLst>
      <p:ext uri="{BB962C8B-B14F-4D97-AF65-F5344CB8AC3E}">
        <p14:creationId xmlns:p14="http://schemas.microsoft.com/office/powerpoint/2010/main" val="515870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63045"/>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Step 2.2. </a:t>
            </a:r>
            <a:r>
              <a:rPr lang="en-US" sz="3600" b="1" i="0" cap="all" dirty="0">
                <a:solidFill>
                  <a:schemeClr val="accent1">
                    <a:lumMod val="50000"/>
                  </a:schemeClr>
                </a:solidFill>
                <a:latin typeface="Arial"/>
                <a:cs typeface="Arial"/>
              </a:rPr>
              <a:t>categorizing STAKEHOLDERS</a:t>
            </a:r>
          </a:p>
        </p:txBody>
      </p:sp>
      <p:sp>
        <p:nvSpPr>
          <p:cNvPr id="6" name="Rectangle 2">
            <a:extLst>
              <a:ext uri="{FF2B5EF4-FFF2-40B4-BE49-F238E27FC236}">
                <a16:creationId xmlns:a16="http://schemas.microsoft.com/office/drawing/2014/main" id="{DB146FA5-5D64-C049-8C10-2980910DE135}"/>
              </a:ext>
            </a:extLst>
          </p:cNvPr>
          <p:cNvSpPr>
            <a:spLocks noChangeArrowheads="1"/>
          </p:cNvSpPr>
          <p:nvPr/>
        </p:nvSpPr>
        <p:spPr bwMode="auto">
          <a:xfrm>
            <a:off x="595313" y="1756497"/>
            <a:ext cx="7753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dirty="0">
                <a:latin typeface="Arial"/>
                <a:cs typeface="Arial"/>
              </a:rPr>
              <a:t>Stakeholder Skills Matrix</a:t>
            </a:r>
          </a:p>
        </p:txBody>
      </p:sp>
      <p:sp>
        <p:nvSpPr>
          <p:cNvPr id="7" name="TextBox 6">
            <a:extLst>
              <a:ext uri="{FF2B5EF4-FFF2-40B4-BE49-F238E27FC236}">
                <a16:creationId xmlns:a16="http://schemas.microsoft.com/office/drawing/2014/main" id="{A9610F7C-49B2-1F48-96D5-CD6485BECD58}"/>
              </a:ext>
            </a:extLst>
          </p:cNvPr>
          <p:cNvSpPr txBox="1"/>
          <p:nvPr/>
        </p:nvSpPr>
        <p:spPr>
          <a:xfrm>
            <a:off x="595313" y="3644062"/>
            <a:ext cx="12112158" cy="4195572"/>
          </a:xfrm>
          <a:prstGeom prst="rect">
            <a:avLst/>
          </a:prstGeom>
          <a:noFill/>
        </p:spPr>
        <p:txBody>
          <a:bodyPr wrap="square" numCol="2" rtlCol="0">
            <a:spAutoFit/>
          </a:bodyPr>
          <a:lstStyle/>
          <a:p>
            <a:pPr marL="342900" indent="-342900">
              <a:lnSpc>
                <a:spcPct val="90000"/>
              </a:lnSpc>
              <a:spcAft>
                <a:spcPts val="12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Commitment to preventing and ending homelessness </a:t>
            </a:r>
          </a:p>
          <a:p>
            <a:pPr marL="342900" indent="-342900">
              <a:lnSpc>
                <a:spcPct val="90000"/>
              </a:lnSpc>
              <a:spcAft>
                <a:spcPts val="12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Collaborative, shared leadership </a:t>
            </a:r>
          </a:p>
          <a:p>
            <a:pPr marL="342900" indent="-342900">
              <a:lnSpc>
                <a:spcPct val="90000"/>
              </a:lnSpc>
              <a:spcAft>
                <a:spcPts val="12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Politically astute </a:t>
            </a:r>
          </a:p>
          <a:p>
            <a:pPr marL="342900" indent="-342900">
              <a:lnSpc>
                <a:spcPct val="90000"/>
              </a:lnSpc>
              <a:spcAft>
                <a:spcPts val="12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Social change agent </a:t>
            </a:r>
          </a:p>
          <a:p>
            <a:pPr marL="342900" indent="-342900">
              <a:lnSpc>
                <a:spcPct val="90000"/>
              </a:lnSpc>
              <a:spcAft>
                <a:spcPts val="12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Strategic </a:t>
            </a:r>
          </a:p>
          <a:p>
            <a:pPr marL="342900" indent="-342900">
              <a:lnSpc>
                <a:spcPct val="90000"/>
              </a:lnSpc>
              <a:spcAft>
                <a:spcPts val="1200"/>
              </a:spcAft>
              <a:buClr>
                <a:schemeClr val="accent1"/>
              </a:buClr>
              <a:buFont typeface="Courier New" panose="02070309020205020404" pitchFamily="49" charset="0"/>
              <a:buChar char="o"/>
            </a:pPr>
            <a:endParaRPr lang="en-CA"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nSpc>
                <a:spcPct val="90000"/>
              </a:lnSpc>
              <a:spcAft>
                <a:spcPts val="1200"/>
              </a:spcAft>
              <a:buClr>
                <a:schemeClr val="accent1"/>
              </a:buClr>
              <a:buFont typeface="Courier New" panose="02070309020205020404" pitchFamily="49" charset="0"/>
              <a:buChar char="o"/>
            </a:pPr>
            <a:endParaRPr lang="en-CA"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nSpc>
                <a:spcPct val="90000"/>
              </a:lnSpc>
              <a:spcAft>
                <a:spcPts val="1200"/>
              </a:spcAft>
              <a:buClr>
                <a:schemeClr val="accent1"/>
              </a:buClr>
              <a:buFont typeface="Courier New" panose="02070309020205020404" pitchFamily="49" charset="0"/>
              <a:buChar char="o"/>
            </a:pPr>
            <a:endParaRPr lang="en-CA"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nSpc>
                <a:spcPct val="90000"/>
              </a:lnSpc>
              <a:spcAft>
                <a:spcPts val="12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Decision-maker </a:t>
            </a:r>
          </a:p>
          <a:p>
            <a:pPr marL="342900" indent="-342900">
              <a:lnSpc>
                <a:spcPct val="90000"/>
              </a:lnSpc>
              <a:spcAft>
                <a:spcPts val="12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Practical &amp; project management </a:t>
            </a:r>
          </a:p>
          <a:p>
            <a:pPr marL="342900" indent="-342900">
              <a:lnSpc>
                <a:spcPct val="90000"/>
              </a:lnSpc>
              <a:spcAft>
                <a:spcPts val="12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Influential communicator </a:t>
            </a:r>
          </a:p>
          <a:p>
            <a:pPr marL="342900" indent="-342900">
              <a:lnSpc>
                <a:spcPct val="90000"/>
              </a:lnSpc>
              <a:spcAft>
                <a:spcPts val="12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Knowledgeable </a:t>
            </a:r>
          </a:p>
          <a:p>
            <a:pPr marL="342900" indent="-342900">
              <a:lnSpc>
                <a:spcPct val="90000"/>
              </a:lnSpc>
              <a:spcAft>
                <a:spcPts val="12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Systems Disruptor/Innovator</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nSpc>
                <a:spcPct val="90000"/>
              </a:lnSpc>
              <a:spcAft>
                <a:spcPts val="1200"/>
              </a:spcAft>
              <a:buClr>
                <a:schemeClr val="accent1"/>
              </a:buClr>
              <a:buFont typeface="Courier New" panose="02070309020205020404" pitchFamily="49" charset="0"/>
              <a:buChar char="o"/>
            </a:pPr>
            <a:endParaRPr lang="en-CA" sz="2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BB55A9D-72D2-484C-9723-720FB0020FED}"/>
              </a:ext>
            </a:extLst>
          </p:cNvPr>
          <p:cNvPicPr>
            <a:picLocks noChangeAspect="1"/>
          </p:cNvPicPr>
          <p:nvPr/>
        </p:nvPicPr>
        <p:blipFill>
          <a:blip r:embed="rId3"/>
          <a:stretch>
            <a:fillRect/>
          </a:stretch>
        </p:blipFill>
        <p:spPr>
          <a:xfrm>
            <a:off x="0" y="2429520"/>
            <a:ext cx="12192000" cy="962843"/>
          </a:xfrm>
          <a:prstGeom prst="rect">
            <a:avLst/>
          </a:prstGeom>
        </p:spPr>
      </p:pic>
    </p:spTree>
    <p:extLst>
      <p:ext uri="{BB962C8B-B14F-4D97-AF65-F5344CB8AC3E}">
        <p14:creationId xmlns:p14="http://schemas.microsoft.com/office/powerpoint/2010/main" val="1110344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63045"/>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Step 2.3. </a:t>
            </a:r>
            <a:r>
              <a:rPr lang="en-US" sz="3600" b="1" i="0" cap="all" dirty="0">
                <a:solidFill>
                  <a:schemeClr val="accent1">
                    <a:lumMod val="50000"/>
                  </a:schemeClr>
                </a:solidFill>
                <a:latin typeface="Arial"/>
                <a:cs typeface="Arial"/>
              </a:rPr>
              <a:t>categorizing STAKEHOLDERS</a:t>
            </a:r>
          </a:p>
        </p:txBody>
      </p:sp>
      <p:grpSp>
        <p:nvGrpSpPr>
          <p:cNvPr id="9" name="Google Shape;2125;p153">
            <a:extLst>
              <a:ext uri="{FF2B5EF4-FFF2-40B4-BE49-F238E27FC236}">
                <a16:creationId xmlns:a16="http://schemas.microsoft.com/office/drawing/2014/main" id="{847162AF-99D8-6045-AC16-30786E8A0679}"/>
              </a:ext>
            </a:extLst>
          </p:cNvPr>
          <p:cNvGrpSpPr/>
          <p:nvPr/>
        </p:nvGrpSpPr>
        <p:grpSpPr>
          <a:xfrm>
            <a:off x="-1" y="2127027"/>
            <a:ext cx="4097439" cy="4285347"/>
            <a:chOff x="-1087" y="5200121"/>
            <a:chExt cx="4097439" cy="1573875"/>
          </a:xfrm>
        </p:grpSpPr>
        <p:sp>
          <p:nvSpPr>
            <p:cNvPr id="10" name="Google Shape;2126;p153">
              <a:extLst>
                <a:ext uri="{FF2B5EF4-FFF2-40B4-BE49-F238E27FC236}">
                  <a16:creationId xmlns:a16="http://schemas.microsoft.com/office/drawing/2014/main" id="{E69A3111-FA83-AC48-AABD-084F75ADB110}"/>
                </a:ext>
              </a:extLst>
            </p:cNvPr>
            <p:cNvSpPr/>
            <p:nvPr/>
          </p:nvSpPr>
          <p:spPr>
            <a:xfrm>
              <a:off x="97051" y="5200122"/>
              <a:ext cx="3999301" cy="1573874"/>
            </a:xfrm>
            <a:prstGeom prst="rect">
              <a:avLst/>
            </a:prstGeom>
            <a:solidFill>
              <a:schemeClr val="accent5">
                <a:lumMod val="20000"/>
                <a:lumOff val="80000"/>
                <a:alpha val="34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11" name="Google Shape;2127;p153">
              <a:extLst>
                <a:ext uri="{FF2B5EF4-FFF2-40B4-BE49-F238E27FC236}">
                  <a16:creationId xmlns:a16="http://schemas.microsoft.com/office/drawing/2014/main" id="{BEAB6E80-0386-7B45-97BE-D1B184B4837E}"/>
                </a:ext>
              </a:extLst>
            </p:cNvPr>
            <p:cNvSpPr/>
            <p:nvPr/>
          </p:nvSpPr>
          <p:spPr>
            <a:xfrm>
              <a:off x="-1087" y="5200121"/>
              <a:ext cx="98138" cy="1573874"/>
            </a:xfrm>
            <a:prstGeom prst="rect">
              <a:avLst/>
            </a:prstGeom>
            <a:gradFill>
              <a:gsLst>
                <a:gs pos="0">
                  <a:schemeClr val="accent5"/>
                </a:gs>
                <a:gs pos="100000">
                  <a:schemeClr val="accent5">
                    <a:lumMod val="50000"/>
                  </a:schemeClr>
                </a:gs>
              </a:gsLst>
              <a:lin ang="18900000"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Arial" panose="020B0604020202020204" pitchFamily="34" charset="0"/>
                <a:ea typeface="Arial"/>
                <a:cs typeface="Arial" panose="020B0604020202020204" pitchFamily="34" charset="0"/>
                <a:sym typeface="Arial"/>
              </a:endParaRPr>
            </a:p>
          </p:txBody>
        </p:sp>
      </p:grpSp>
      <p:sp>
        <p:nvSpPr>
          <p:cNvPr id="12" name="TextBox 11">
            <a:extLst>
              <a:ext uri="{FF2B5EF4-FFF2-40B4-BE49-F238E27FC236}">
                <a16:creationId xmlns:a16="http://schemas.microsoft.com/office/drawing/2014/main" id="{84A58F73-9103-0543-BD00-F78AC484FB71}"/>
              </a:ext>
            </a:extLst>
          </p:cNvPr>
          <p:cNvSpPr txBox="1"/>
          <p:nvPr/>
        </p:nvSpPr>
        <p:spPr>
          <a:xfrm>
            <a:off x="4414959" y="2127027"/>
            <a:ext cx="6880570" cy="4521238"/>
          </a:xfrm>
          <a:prstGeom prst="rect">
            <a:avLst/>
          </a:prstGeom>
          <a:noFill/>
        </p:spPr>
        <p:txBody>
          <a:bodyPr wrap="square" rtlCol="0">
            <a:spAutoFit/>
          </a:bodyPr>
          <a:lstStyle/>
          <a:p>
            <a:pPr>
              <a:spcAft>
                <a:spcPts val="2400"/>
              </a:spcAft>
            </a:pPr>
            <a:r>
              <a:rPr lang="en-US" sz="2400" b="1" dirty="0">
                <a:cs typeface="Arial"/>
              </a:rPr>
              <a:t>Engaged in what?</a:t>
            </a:r>
            <a:endParaRPr lang="en-US" sz="2400" dirty="0">
              <a:solidFill>
                <a:schemeClr val="tx1">
                  <a:lumMod val="75000"/>
                  <a:lumOff val="25000"/>
                </a:schemeClr>
              </a:solidFill>
              <a:latin typeface="Arial"/>
              <a:cs typeface="Arial"/>
            </a:endParaRPr>
          </a:p>
          <a:p>
            <a:pPr marL="342900" indent="-342900">
              <a:lnSpc>
                <a:spcPct val="110000"/>
              </a:lnSpc>
              <a:spcAft>
                <a:spcPts val="6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Backbone/Systems Planning Organization</a:t>
            </a:r>
          </a:p>
          <a:p>
            <a:pPr marL="342900" indent="-342900">
              <a:lnSpc>
                <a:spcPct val="110000"/>
              </a:lnSpc>
              <a:spcAft>
                <a:spcPts val="6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Steering Committee </a:t>
            </a:r>
          </a:p>
          <a:p>
            <a:pPr marL="342900" indent="-342900">
              <a:lnSpc>
                <a:spcPct val="110000"/>
              </a:lnSpc>
              <a:spcAft>
                <a:spcPts val="6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Advisory </a:t>
            </a:r>
          </a:p>
          <a:p>
            <a:pPr marL="342900" indent="-342900">
              <a:lnSpc>
                <a:spcPct val="110000"/>
              </a:lnSpc>
              <a:spcAft>
                <a:spcPts val="6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Working Group </a:t>
            </a:r>
          </a:p>
          <a:p>
            <a:pPr marL="342900" indent="-342900">
              <a:lnSpc>
                <a:spcPct val="110000"/>
              </a:lnSpc>
              <a:spcAft>
                <a:spcPts val="6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Community Consultation </a:t>
            </a:r>
          </a:p>
          <a:p>
            <a:pPr marL="342900" indent="-342900">
              <a:lnSpc>
                <a:spcPct val="110000"/>
              </a:lnSpc>
              <a:spcAft>
                <a:spcPts val="6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Delivery/Implementation </a:t>
            </a:r>
          </a:p>
          <a:p>
            <a:pPr marL="342900" indent="-342900">
              <a:lnSpc>
                <a:spcPct val="110000"/>
              </a:lnSpc>
              <a:spcAft>
                <a:spcPts val="600"/>
              </a:spcAft>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Evaluation</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a:spcAft>
                <a:spcPts val="600"/>
              </a:spcAft>
            </a:pPr>
            <a:endParaRPr lang="en-US" sz="2400" b="0" i="0" dirty="0">
              <a:solidFill>
                <a:schemeClr val="tx1">
                  <a:lumMod val="75000"/>
                  <a:lumOff val="25000"/>
                </a:schemeClr>
              </a:solidFill>
              <a:latin typeface="Arial"/>
              <a:cs typeface="Arial"/>
            </a:endParaRPr>
          </a:p>
        </p:txBody>
      </p:sp>
      <p:pic>
        <p:nvPicPr>
          <p:cNvPr id="13" name="Picture 12">
            <a:extLst>
              <a:ext uri="{FF2B5EF4-FFF2-40B4-BE49-F238E27FC236}">
                <a16:creationId xmlns:a16="http://schemas.microsoft.com/office/drawing/2014/main" id="{2A728516-BCFC-8340-B9EE-B98582B18360}"/>
              </a:ext>
            </a:extLst>
          </p:cNvPr>
          <p:cNvPicPr>
            <a:picLocks noChangeAspect="1"/>
          </p:cNvPicPr>
          <p:nvPr/>
        </p:nvPicPr>
        <p:blipFill>
          <a:blip r:embed="rId3"/>
          <a:stretch>
            <a:fillRect/>
          </a:stretch>
        </p:blipFill>
        <p:spPr>
          <a:xfrm>
            <a:off x="595313" y="2803819"/>
            <a:ext cx="2922943" cy="2922943"/>
          </a:xfrm>
          <a:prstGeom prst="rect">
            <a:avLst/>
          </a:prstGeom>
        </p:spPr>
      </p:pic>
    </p:spTree>
    <p:extLst>
      <p:ext uri="{BB962C8B-B14F-4D97-AF65-F5344CB8AC3E}">
        <p14:creationId xmlns:p14="http://schemas.microsoft.com/office/powerpoint/2010/main" val="276126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472D412-3EE3-CE4A-BF45-2066BD53B13B}"/>
              </a:ext>
            </a:extLst>
          </p:cNvPr>
          <p:cNvPicPr>
            <a:picLocks noChangeAspect="1"/>
          </p:cNvPicPr>
          <p:nvPr/>
        </p:nvPicPr>
        <p:blipFill>
          <a:blip r:embed="rId3"/>
          <a:stretch>
            <a:fillRect/>
          </a:stretch>
        </p:blipFill>
        <p:spPr>
          <a:xfrm rot="5400000">
            <a:off x="4645152" y="981919"/>
            <a:ext cx="2924848" cy="12192002"/>
          </a:xfrm>
          <a:prstGeom prst="rect">
            <a:avLst/>
          </a:prstGeom>
        </p:spPr>
      </p:pic>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63045"/>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Step 2.4. </a:t>
            </a:r>
            <a:r>
              <a:rPr lang="en-US" sz="3600" b="1" i="0" cap="all" dirty="0">
                <a:solidFill>
                  <a:schemeClr val="accent1">
                    <a:lumMod val="50000"/>
                  </a:schemeClr>
                </a:solidFill>
                <a:latin typeface="Arial"/>
                <a:cs typeface="Arial"/>
              </a:rPr>
              <a:t>categorizing STAKEHOLDERS</a:t>
            </a:r>
          </a:p>
        </p:txBody>
      </p:sp>
      <p:sp>
        <p:nvSpPr>
          <p:cNvPr id="6" name="Rectangle 2">
            <a:extLst>
              <a:ext uri="{FF2B5EF4-FFF2-40B4-BE49-F238E27FC236}">
                <a16:creationId xmlns:a16="http://schemas.microsoft.com/office/drawing/2014/main" id="{DB146FA5-5D64-C049-8C10-2980910DE135}"/>
              </a:ext>
            </a:extLst>
          </p:cNvPr>
          <p:cNvSpPr>
            <a:spLocks noChangeArrowheads="1"/>
          </p:cNvSpPr>
          <p:nvPr/>
        </p:nvSpPr>
        <p:spPr bwMode="auto">
          <a:xfrm>
            <a:off x="595313" y="1756497"/>
            <a:ext cx="7753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b="1" dirty="0">
                <a:latin typeface="Arial"/>
                <a:cs typeface="Arial"/>
              </a:rPr>
              <a:t>Degree of Engagement: </a:t>
            </a:r>
            <a:r>
              <a:rPr lang="en-US" sz="2400" dirty="0">
                <a:latin typeface="Arial"/>
                <a:cs typeface="Arial"/>
              </a:rPr>
              <a:t>Current v. Desired</a:t>
            </a:r>
          </a:p>
        </p:txBody>
      </p:sp>
      <p:sp>
        <p:nvSpPr>
          <p:cNvPr id="13" name="TextBox 12">
            <a:extLst>
              <a:ext uri="{FF2B5EF4-FFF2-40B4-BE49-F238E27FC236}">
                <a16:creationId xmlns:a16="http://schemas.microsoft.com/office/drawing/2014/main" id="{2665C2B7-819C-5F4E-AC93-75C13E56174B}"/>
              </a:ext>
            </a:extLst>
          </p:cNvPr>
          <p:cNvSpPr txBox="1"/>
          <p:nvPr/>
        </p:nvSpPr>
        <p:spPr>
          <a:xfrm>
            <a:off x="1787504" y="2737519"/>
            <a:ext cx="3062289" cy="1200329"/>
          </a:xfrm>
          <a:prstGeom prst="rect">
            <a:avLst/>
          </a:prstGeom>
          <a:noFill/>
        </p:spPr>
        <p:txBody>
          <a:bodyPr wrap="square" rtlCol="0">
            <a:spAutoFit/>
          </a:bodyPr>
          <a:lstStyle/>
          <a:p>
            <a:r>
              <a:rPr lang="en-US" sz="2400" b="0" i="0" dirty="0">
                <a:solidFill>
                  <a:schemeClr val="accent1"/>
                </a:solidFill>
                <a:latin typeface="Arial"/>
                <a:cs typeface="Arial"/>
              </a:rPr>
              <a:t>Inform</a:t>
            </a:r>
          </a:p>
          <a:p>
            <a:r>
              <a:rPr lang="en-US" sz="1600" dirty="0">
                <a:solidFill>
                  <a:srgbClr val="4C6D8C"/>
                </a:solidFill>
                <a:latin typeface="Arial"/>
                <a:cs typeface="Arial"/>
              </a:rPr>
              <a:t>One-off engagements; </a:t>
            </a:r>
            <a:br>
              <a:rPr lang="en-US" sz="1600" dirty="0">
                <a:solidFill>
                  <a:srgbClr val="4C6D8C"/>
                </a:solidFill>
                <a:latin typeface="Arial"/>
                <a:cs typeface="Arial"/>
              </a:rPr>
            </a:br>
            <a:r>
              <a:rPr lang="en-US" sz="1600" dirty="0">
                <a:solidFill>
                  <a:srgbClr val="4C6D8C"/>
                </a:solidFill>
                <a:latin typeface="Arial"/>
                <a:cs typeface="Arial"/>
              </a:rPr>
              <a:t>No decision-making </a:t>
            </a:r>
            <a:br>
              <a:rPr lang="en-US" sz="1600" dirty="0">
                <a:solidFill>
                  <a:srgbClr val="4C6D8C"/>
                </a:solidFill>
                <a:latin typeface="Arial"/>
                <a:cs typeface="Arial"/>
              </a:rPr>
            </a:br>
            <a:r>
              <a:rPr lang="en-US" sz="1600" dirty="0">
                <a:solidFill>
                  <a:srgbClr val="4C6D8C"/>
                </a:solidFill>
                <a:latin typeface="Arial"/>
                <a:cs typeface="Arial"/>
              </a:rPr>
              <a:t>power</a:t>
            </a:r>
            <a:endParaRPr lang="en-US" sz="1600" b="0" i="0" dirty="0">
              <a:solidFill>
                <a:srgbClr val="4C6D8C"/>
              </a:solidFill>
              <a:latin typeface="Arial"/>
              <a:cs typeface="Arial"/>
            </a:endParaRPr>
          </a:p>
        </p:txBody>
      </p:sp>
      <p:sp>
        <p:nvSpPr>
          <p:cNvPr id="19" name="TextBox 18">
            <a:extLst>
              <a:ext uri="{FF2B5EF4-FFF2-40B4-BE49-F238E27FC236}">
                <a16:creationId xmlns:a16="http://schemas.microsoft.com/office/drawing/2014/main" id="{07D52AC3-8484-F749-928D-C20FB31B6356}"/>
              </a:ext>
            </a:extLst>
          </p:cNvPr>
          <p:cNvSpPr txBox="1"/>
          <p:nvPr/>
        </p:nvSpPr>
        <p:spPr>
          <a:xfrm>
            <a:off x="1787504" y="4549805"/>
            <a:ext cx="2827046" cy="1569660"/>
          </a:xfrm>
          <a:prstGeom prst="rect">
            <a:avLst/>
          </a:prstGeom>
          <a:noFill/>
        </p:spPr>
        <p:txBody>
          <a:bodyPr wrap="square" rtlCol="0">
            <a:spAutoFit/>
          </a:bodyPr>
          <a:lstStyle/>
          <a:p>
            <a:r>
              <a:rPr lang="en-US" sz="2400" b="0" i="0" dirty="0">
                <a:solidFill>
                  <a:schemeClr val="accent1"/>
                </a:solidFill>
                <a:latin typeface="Arial"/>
                <a:cs typeface="Arial"/>
              </a:rPr>
              <a:t>Consult</a:t>
            </a:r>
          </a:p>
          <a:p>
            <a:r>
              <a:rPr lang="en-US" sz="1600" dirty="0">
                <a:solidFill>
                  <a:srgbClr val="4C6D8C"/>
                </a:solidFill>
                <a:latin typeface="Arial"/>
                <a:cs typeface="Arial"/>
              </a:rPr>
              <a:t>One-off engagements; </a:t>
            </a:r>
            <a:br>
              <a:rPr lang="en-US" sz="1600" dirty="0">
                <a:solidFill>
                  <a:srgbClr val="4C6D8C"/>
                </a:solidFill>
                <a:latin typeface="Arial"/>
                <a:cs typeface="Arial"/>
              </a:rPr>
            </a:br>
            <a:r>
              <a:rPr lang="en-US" sz="1600" dirty="0">
                <a:solidFill>
                  <a:srgbClr val="4C6D8C"/>
                </a:solidFill>
                <a:latin typeface="Arial"/>
                <a:cs typeface="Arial"/>
              </a:rPr>
              <a:t>No decision-making </a:t>
            </a:r>
            <a:br>
              <a:rPr lang="en-US" sz="1600" dirty="0">
                <a:solidFill>
                  <a:srgbClr val="4C6D8C"/>
                </a:solidFill>
                <a:latin typeface="Arial"/>
                <a:cs typeface="Arial"/>
              </a:rPr>
            </a:br>
            <a:r>
              <a:rPr lang="en-US" sz="1600" dirty="0">
                <a:solidFill>
                  <a:srgbClr val="4C6D8C"/>
                </a:solidFill>
                <a:latin typeface="Arial"/>
                <a:cs typeface="Arial"/>
              </a:rPr>
              <a:t>power</a:t>
            </a:r>
          </a:p>
          <a:p>
            <a:endParaRPr lang="en-US" sz="2400" b="0" i="0" dirty="0">
              <a:solidFill>
                <a:srgbClr val="4C6D8C"/>
              </a:solidFill>
              <a:latin typeface="Arial"/>
              <a:cs typeface="Arial"/>
            </a:endParaRPr>
          </a:p>
        </p:txBody>
      </p:sp>
      <p:sp>
        <p:nvSpPr>
          <p:cNvPr id="20" name="TextBox 19">
            <a:extLst>
              <a:ext uri="{FF2B5EF4-FFF2-40B4-BE49-F238E27FC236}">
                <a16:creationId xmlns:a16="http://schemas.microsoft.com/office/drawing/2014/main" id="{EB53D1F2-6F85-EC48-BBD4-A5144457CD1B}"/>
              </a:ext>
            </a:extLst>
          </p:cNvPr>
          <p:cNvSpPr txBox="1"/>
          <p:nvPr/>
        </p:nvSpPr>
        <p:spPr>
          <a:xfrm>
            <a:off x="5398998" y="2737519"/>
            <a:ext cx="2509817" cy="1200329"/>
          </a:xfrm>
          <a:prstGeom prst="rect">
            <a:avLst/>
          </a:prstGeom>
          <a:noFill/>
        </p:spPr>
        <p:txBody>
          <a:bodyPr wrap="square" rtlCol="0">
            <a:spAutoFit/>
          </a:bodyPr>
          <a:lstStyle/>
          <a:p>
            <a:r>
              <a:rPr lang="en-US" sz="2400" b="0" i="0" dirty="0">
                <a:solidFill>
                  <a:schemeClr val="accent1"/>
                </a:solidFill>
                <a:latin typeface="Arial"/>
                <a:cs typeface="Arial"/>
              </a:rPr>
              <a:t>Involve</a:t>
            </a:r>
          </a:p>
          <a:p>
            <a:r>
              <a:rPr lang="en-US" sz="1600" dirty="0">
                <a:solidFill>
                  <a:srgbClr val="4C6D8C"/>
                </a:solidFill>
                <a:latin typeface="Arial"/>
                <a:cs typeface="Arial"/>
              </a:rPr>
              <a:t>Ongoing engagement; Inform, but no direct decision-making power</a:t>
            </a:r>
            <a:endParaRPr lang="en-US" sz="1600" b="0" i="0" dirty="0">
              <a:solidFill>
                <a:srgbClr val="4C6D8C"/>
              </a:solidFill>
              <a:latin typeface="Arial"/>
              <a:cs typeface="Arial"/>
            </a:endParaRPr>
          </a:p>
        </p:txBody>
      </p:sp>
      <p:sp>
        <p:nvSpPr>
          <p:cNvPr id="21" name="TextBox 20">
            <a:extLst>
              <a:ext uri="{FF2B5EF4-FFF2-40B4-BE49-F238E27FC236}">
                <a16:creationId xmlns:a16="http://schemas.microsoft.com/office/drawing/2014/main" id="{E9DB9549-C048-BF47-A417-9BE24656ED78}"/>
              </a:ext>
            </a:extLst>
          </p:cNvPr>
          <p:cNvSpPr txBox="1"/>
          <p:nvPr/>
        </p:nvSpPr>
        <p:spPr>
          <a:xfrm>
            <a:off x="5355464" y="4549805"/>
            <a:ext cx="3012473" cy="1200329"/>
          </a:xfrm>
          <a:prstGeom prst="rect">
            <a:avLst/>
          </a:prstGeom>
          <a:noFill/>
        </p:spPr>
        <p:txBody>
          <a:bodyPr wrap="square" rtlCol="0">
            <a:spAutoFit/>
          </a:bodyPr>
          <a:lstStyle/>
          <a:p>
            <a:r>
              <a:rPr lang="en-US" sz="2400" b="0" i="0" dirty="0">
                <a:solidFill>
                  <a:schemeClr val="accent1"/>
                </a:solidFill>
                <a:latin typeface="Arial"/>
                <a:cs typeface="Arial"/>
              </a:rPr>
              <a:t>Engage/Collaborate</a:t>
            </a:r>
          </a:p>
          <a:p>
            <a:r>
              <a:rPr lang="en-US" sz="1600" dirty="0">
                <a:solidFill>
                  <a:srgbClr val="4C6D8C"/>
                </a:solidFill>
                <a:latin typeface="Arial"/>
                <a:cs typeface="Arial"/>
              </a:rPr>
              <a:t>Ongoing engagement; </a:t>
            </a:r>
            <a:br>
              <a:rPr lang="en-US" sz="1600" dirty="0">
                <a:solidFill>
                  <a:srgbClr val="4C6D8C"/>
                </a:solidFill>
                <a:latin typeface="Arial"/>
                <a:cs typeface="Arial"/>
              </a:rPr>
            </a:br>
            <a:r>
              <a:rPr lang="en-US" sz="1600" dirty="0">
                <a:solidFill>
                  <a:srgbClr val="4C6D8C"/>
                </a:solidFill>
                <a:latin typeface="Arial"/>
                <a:cs typeface="Arial"/>
              </a:rPr>
              <a:t>Guiding decision-making, </a:t>
            </a:r>
            <a:br>
              <a:rPr lang="en-US" sz="1600" dirty="0">
                <a:solidFill>
                  <a:srgbClr val="4C6D8C"/>
                </a:solidFill>
                <a:latin typeface="Arial"/>
                <a:cs typeface="Arial"/>
              </a:rPr>
            </a:br>
            <a:r>
              <a:rPr lang="en-US" sz="1600" dirty="0">
                <a:solidFill>
                  <a:srgbClr val="4C6D8C"/>
                </a:solidFill>
                <a:latin typeface="Arial"/>
                <a:cs typeface="Arial"/>
              </a:rPr>
              <a:t>no final say</a:t>
            </a:r>
            <a:endParaRPr lang="en-US" sz="1600" b="0" i="0" dirty="0">
              <a:solidFill>
                <a:srgbClr val="4C6D8C"/>
              </a:solidFill>
              <a:latin typeface="Arial"/>
              <a:cs typeface="Arial"/>
            </a:endParaRPr>
          </a:p>
        </p:txBody>
      </p:sp>
      <p:sp>
        <p:nvSpPr>
          <p:cNvPr id="22" name="TextBox 21">
            <a:extLst>
              <a:ext uri="{FF2B5EF4-FFF2-40B4-BE49-F238E27FC236}">
                <a16:creationId xmlns:a16="http://schemas.microsoft.com/office/drawing/2014/main" id="{50DB702B-5652-E942-9DC5-BA7D93ECC5BC}"/>
              </a:ext>
            </a:extLst>
          </p:cNvPr>
          <p:cNvSpPr txBox="1"/>
          <p:nvPr/>
        </p:nvSpPr>
        <p:spPr>
          <a:xfrm>
            <a:off x="9093163" y="2737519"/>
            <a:ext cx="2827045" cy="1323439"/>
          </a:xfrm>
          <a:prstGeom prst="rect">
            <a:avLst/>
          </a:prstGeom>
          <a:noFill/>
        </p:spPr>
        <p:txBody>
          <a:bodyPr wrap="square" rtlCol="0">
            <a:spAutoFit/>
          </a:bodyPr>
          <a:lstStyle/>
          <a:p>
            <a:r>
              <a:rPr lang="en-US" sz="2400" dirty="0">
                <a:solidFill>
                  <a:schemeClr val="accent1"/>
                </a:solidFill>
                <a:latin typeface="Arial"/>
                <a:cs typeface="Arial"/>
              </a:rPr>
              <a:t>Partner/Empower</a:t>
            </a:r>
          </a:p>
          <a:p>
            <a:r>
              <a:rPr lang="en-US" sz="1600" dirty="0">
                <a:solidFill>
                  <a:srgbClr val="4C6D8C"/>
                </a:solidFill>
                <a:latin typeface="Arial"/>
                <a:cs typeface="Arial"/>
              </a:rPr>
              <a:t>Ongoing engagement; Making the decisions</a:t>
            </a:r>
          </a:p>
          <a:p>
            <a:endParaRPr lang="en-US" sz="2400" b="0" i="0" dirty="0">
              <a:solidFill>
                <a:srgbClr val="4C6D8C"/>
              </a:solidFill>
              <a:latin typeface="Arial"/>
              <a:cs typeface="Arial"/>
            </a:endParaRPr>
          </a:p>
        </p:txBody>
      </p:sp>
      <p:pic>
        <p:nvPicPr>
          <p:cNvPr id="4" name="Picture 3">
            <a:extLst>
              <a:ext uri="{FF2B5EF4-FFF2-40B4-BE49-F238E27FC236}">
                <a16:creationId xmlns:a16="http://schemas.microsoft.com/office/drawing/2014/main" id="{CEE249F1-0A5B-C64F-BD0A-D698DD62CA9E}"/>
              </a:ext>
            </a:extLst>
          </p:cNvPr>
          <p:cNvPicPr>
            <a:picLocks noChangeAspect="1"/>
          </p:cNvPicPr>
          <p:nvPr/>
        </p:nvPicPr>
        <p:blipFill>
          <a:blip r:embed="rId4"/>
          <a:stretch>
            <a:fillRect/>
          </a:stretch>
        </p:blipFill>
        <p:spPr>
          <a:xfrm>
            <a:off x="684249" y="4661529"/>
            <a:ext cx="980677" cy="1030540"/>
          </a:xfrm>
          <a:prstGeom prst="rect">
            <a:avLst/>
          </a:prstGeom>
        </p:spPr>
      </p:pic>
      <p:pic>
        <p:nvPicPr>
          <p:cNvPr id="7" name="Picture 6">
            <a:extLst>
              <a:ext uri="{FF2B5EF4-FFF2-40B4-BE49-F238E27FC236}">
                <a16:creationId xmlns:a16="http://schemas.microsoft.com/office/drawing/2014/main" id="{E519B03E-2487-404E-B657-4148215C6984}"/>
              </a:ext>
            </a:extLst>
          </p:cNvPr>
          <p:cNvPicPr>
            <a:picLocks noChangeAspect="1"/>
          </p:cNvPicPr>
          <p:nvPr/>
        </p:nvPicPr>
        <p:blipFill>
          <a:blip r:embed="rId5"/>
          <a:stretch>
            <a:fillRect/>
          </a:stretch>
        </p:blipFill>
        <p:spPr>
          <a:xfrm>
            <a:off x="767357" y="2848492"/>
            <a:ext cx="897569" cy="1030542"/>
          </a:xfrm>
          <a:prstGeom prst="rect">
            <a:avLst/>
          </a:prstGeom>
        </p:spPr>
      </p:pic>
      <p:pic>
        <p:nvPicPr>
          <p:cNvPr id="8" name="Picture 7">
            <a:extLst>
              <a:ext uri="{FF2B5EF4-FFF2-40B4-BE49-F238E27FC236}">
                <a16:creationId xmlns:a16="http://schemas.microsoft.com/office/drawing/2014/main" id="{45FBBE64-C88E-A74D-A041-162AA20735E1}"/>
              </a:ext>
            </a:extLst>
          </p:cNvPr>
          <p:cNvPicPr>
            <a:picLocks noChangeAspect="1"/>
          </p:cNvPicPr>
          <p:nvPr/>
        </p:nvPicPr>
        <p:blipFill>
          <a:blip r:embed="rId6"/>
          <a:stretch>
            <a:fillRect/>
          </a:stretch>
        </p:blipFill>
        <p:spPr>
          <a:xfrm>
            <a:off x="4208985" y="4603654"/>
            <a:ext cx="1053880" cy="1053880"/>
          </a:xfrm>
          <a:prstGeom prst="rect">
            <a:avLst/>
          </a:prstGeom>
        </p:spPr>
      </p:pic>
      <p:pic>
        <p:nvPicPr>
          <p:cNvPr id="9" name="Picture 8">
            <a:extLst>
              <a:ext uri="{FF2B5EF4-FFF2-40B4-BE49-F238E27FC236}">
                <a16:creationId xmlns:a16="http://schemas.microsoft.com/office/drawing/2014/main" id="{2A2B421F-661E-4B41-9F56-F7242DEB0A14}"/>
              </a:ext>
            </a:extLst>
          </p:cNvPr>
          <p:cNvPicPr>
            <a:picLocks noChangeAspect="1"/>
          </p:cNvPicPr>
          <p:nvPr/>
        </p:nvPicPr>
        <p:blipFill>
          <a:blip r:embed="rId7"/>
          <a:stretch>
            <a:fillRect/>
          </a:stretch>
        </p:blipFill>
        <p:spPr>
          <a:xfrm>
            <a:off x="4210815" y="2916211"/>
            <a:ext cx="1082357" cy="989394"/>
          </a:xfrm>
          <a:prstGeom prst="rect">
            <a:avLst/>
          </a:prstGeom>
        </p:spPr>
      </p:pic>
      <p:pic>
        <p:nvPicPr>
          <p:cNvPr id="11" name="Picture 10">
            <a:extLst>
              <a:ext uri="{FF2B5EF4-FFF2-40B4-BE49-F238E27FC236}">
                <a16:creationId xmlns:a16="http://schemas.microsoft.com/office/drawing/2014/main" id="{A8B4BF95-1377-B84D-8F8A-E39152D54A9F}"/>
              </a:ext>
            </a:extLst>
          </p:cNvPr>
          <p:cNvPicPr>
            <a:picLocks noChangeAspect="1"/>
          </p:cNvPicPr>
          <p:nvPr/>
        </p:nvPicPr>
        <p:blipFill>
          <a:blip r:embed="rId8"/>
          <a:stretch>
            <a:fillRect/>
          </a:stretch>
        </p:blipFill>
        <p:spPr>
          <a:xfrm>
            <a:off x="8059131" y="2855392"/>
            <a:ext cx="1034032" cy="1034032"/>
          </a:xfrm>
          <a:prstGeom prst="rect">
            <a:avLst/>
          </a:prstGeom>
        </p:spPr>
      </p:pic>
    </p:spTree>
    <p:extLst>
      <p:ext uri="{BB962C8B-B14F-4D97-AF65-F5344CB8AC3E}">
        <p14:creationId xmlns:p14="http://schemas.microsoft.com/office/powerpoint/2010/main" val="2036753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63045"/>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Step 3.0. </a:t>
            </a:r>
            <a:r>
              <a:rPr lang="en-US" sz="3600" b="1" cap="all" dirty="0">
                <a:solidFill>
                  <a:schemeClr val="accent1">
                    <a:lumMod val="50000"/>
                  </a:schemeClr>
                </a:solidFill>
                <a:latin typeface="Arial"/>
                <a:cs typeface="Arial"/>
              </a:rPr>
              <a:t>GAP ANALYSIS</a:t>
            </a:r>
            <a:endParaRPr lang="en-US" sz="3600" b="1" i="0" cap="all" dirty="0">
              <a:solidFill>
                <a:schemeClr val="accent1">
                  <a:lumMod val="50000"/>
                </a:schemeClr>
              </a:solidFill>
              <a:latin typeface="Arial"/>
              <a:cs typeface="Arial"/>
            </a:endParaRPr>
          </a:p>
        </p:txBody>
      </p:sp>
      <p:grpSp>
        <p:nvGrpSpPr>
          <p:cNvPr id="9" name="Google Shape;2125;p153">
            <a:extLst>
              <a:ext uri="{FF2B5EF4-FFF2-40B4-BE49-F238E27FC236}">
                <a16:creationId xmlns:a16="http://schemas.microsoft.com/office/drawing/2014/main" id="{75C64AF6-857C-D942-9A1A-09A66EFC05E3}"/>
              </a:ext>
            </a:extLst>
          </p:cNvPr>
          <p:cNvGrpSpPr/>
          <p:nvPr/>
        </p:nvGrpSpPr>
        <p:grpSpPr>
          <a:xfrm>
            <a:off x="0" y="2127027"/>
            <a:ext cx="3148315" cy="4285347"/>
            <a:chOff x="-1087" y="5200121"/>
            <a:chExt cx="3148315" cy="1573875"/>
          </a:xfrm>
        </p:grpSpPr>
        <p:sp>
          <p:nvSpPr>
            <p:cNvPr id="10" name="Google Shape;2126;p153">
              <a:extLst>
                <a:ext uri="{FF2B5EF4-FFF2-40B4-BE49-F238E27FC236}">
                  <a16:creationId xmlns:a16="http://schemas.microsoft.com/office/drawing/2014/main" id="{3AE7221C-C08E-5341-A79E-BC1E08FEBDCA}"/>
                </a:ext>
              </a:extLst>
            </p:cNvPr>
            <p:cNvSpPr/>
            <p:nvPr/>
          </p:nvSpPr>
          <p:spPr>
            <a:xfrm>
              <a:off x="97052" y="5200122"/>
              <a:ext cx="3050176" cy="1573874"/>
            </a:xfrm>
            <a:prstGeom prst="rect">
              <a:avLst/>
            </a:prstGeom>
            <a:solidFill>
              <a:schemeClr val="accent5">
                <a:lumMod val="20000"/>
                <a:lumOff val="80000"/>
                <a:alpha val="34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11" name="Google Shape;2127;p153">
              <a:extLst>
                <a:ext uri="{FF2B5EF4-FFF2-40B4-BE49-F238E27FC236}">
                  <a16:creationId xmlns:a16="http://schemas.microsoft.com/office/drawing/2014/main" id="{2EABCB38-8BA7-2A47-9488-BFD779B83EB1}"/>
                </a:ext>
              </a:extLst>
            </p:cNvPr>
            <p:cNvSpPr/>
            <p:nvPr/>
          </p:nvSpPr>
          <p:spPr>
            <a:xfrm>
              <a:off x="-1087" y="5200121"/>
              <a:ext cx="98138" cy="1573874"/>
            </a:xfrm>
            <a:prstGeom prst="rect">
              <a:avLst/>
            </a:prstGeom>
            <a:gradFill>
              <a:gsLst>
                <a:gs pos="0">
                  <a:schemeClr val="accent5"/>
                </a:gs>
                <a:gs pos="100000">
                  <a:schemeClr val="accent5">
                    <a:lumMod val="50000"/>
                  </a:schemeClr>
                </a:gs>
              </a:gsLst>
              <a:lin ang="18900000"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Arial" panose="020B0604020202020204" pitchFamily="34" charset="0"/>
                <a:ea typeface="Arial"/>
                <a:cs typeface="Arial" panose="020B0604020202020204" pitchFamily="34" charset="0"/>
                <a:sym typeface="Arial"/>
              </a:endParaRPr>
            </a:p>
          </p:txBody>
        </p:sp>
      </p:grpSp>
      <p:sp>
        <p:nvSpPr>
          <p:cNvPr id="12" name="TextBox 11">
            <a:extLst>
              <a:ext uri="{FF2B5EF4-FFF2-40B4-BE49-F238E27FC236}">
                <a16:creationId xmlns:a16="http://schemas.microsoft.com/office/drawing/2014/main" id="{8D4A908B-1E8E-6247-84FB-F3E1A8BBE2AF}"/>
              </a:ext>
            </a:extLst>
          </p:cNvPr>
          <p:cNvSpPr txBox="1"/>
          <p:nvPr/>
        </p:nvSpPr>
        <p:spPr>
          <a:xfrm>
            <a:off x="3565944" y="2127027"/>
            <a:ext cx="8699158" cy="5127558"/>
          </a:xfrm>
          <a:prstGeom prst="rect">
            <a:avLst/>
          </a:prstGeom>
          <a:noFill/>
        </p:spPr>
        <p:txBody>
          <a:bodyPr wrap="square" rtlCol="0">
            <a:spAutoFit/>
          </a:bodyPr>
          <a:lstStyle/>
          <a:p>
            <a:pPr>
              <a:lnSpc>
                <a:spcPct val="80000"/>
              </a:lnSpc>
              <a:spcAft>
                <a:spcPts val="2400"/>
              </a:spcAft>
            </a:pPr>
            <a:r>
              <a:rPr lang="en-US" sz="2400" b="1" dirty="0">
                <a:cs typeface="Arial"/>
              </a:rPr>
              <a:t>Who is missing and from which stakeholder group(s)?</a:t>
            </a:r>
          </a:p>
          <a:p>
            <a:pPr>
              <a:lnSpc>
                <a:spcPct val="90000"/>
              </a:lnSpc>
            </a:pPr>
            <a:r>
              <a:rPr lang="en-CA" sz="2400" b="1" dirty="0">
                <a:solidFill>
                  <a:schemeClr val="bg1"/>
                </a:solidFill>
                <a:latin typeface="Arial" panose="020B0604020202020204" pitchFamily="34" charset="0"/>
                <a:cs typeface="Arial" panose="020B0604020202020204" pitchFamily="34" charset="0"/>
              </a:rPr>
              <a:t>Use the data</a:t>
            </a:r>
            <a:r>
              <a:rPr lang="en-CA" sz="2400" dirty="0">
                <a:solidFill>
                  <a:schemeClr val="tx1">
                    <a:lumMod val="75000"/>
                    <a:lumOff val="25000"/>
                  </a:schemeClr>
                </a:solidFill>
                <a:latin typeface="Arial" panose="020B0604020202020204" pitchFamily="34" charset="0"/>
                <a:cs typeface="Arial" panose="020B0604020202020204" pitchFamily="34" charset="0"/>
              </a:rPr>
              <a:t> you have to determine whom is missing</a:t>
            </a:r>
          </a:p>
          <a:p>
            <a:pPr>
              <a:lnSpc>
                <a:spcPct val="90000"/>
              </a:lnSpc>
            </a:pPr>
            <a:endParaRPr lang="en-CA" sz="2400" dirty="0">
              <a:solidFill>
                <a:schemeClr val="tx1">
                  <a:lumMod val="75000"/>
                  <a:lumOff val="25000"/>
                </a:schemeClr>
              </a:solidFill>
              <a:latin typeface="Arial" panose="020B0604020202020204" pitchFamily="34" charset="0"/>
              <a:cs typeface="Arial" panose="020B0604020202020204" pitchFamily="34" charset="0"/>
            </a:endParaRPr>
          </a:p>
          <a:p>
            <a:pPr>
              <a:lnSpc>
                <a:spcPct val="90000"/>
              </a:lnSpc>
            </a:pPr>
            <a:r>
              <a:rPr lang="en-CA" sz="2400" b="1" dirty="0">
                <a:solidFill>
                  <a:srgbClr val="A9266F"/>
                </a:solidFill>
                <a:latin typeface="Arial" panose="020B0604020202020204" pitchFamily="34" charset="0"/>
                <a:cs typeface="Arial" panose="020B0604020202020204" pitchFamily="34" charset="0"/>
              </a:rPr>
              <a:t>Points to Consider: </a:t>
            </a:r>
          </a:p>
          <a:p>
            <a:pPr marL="342900" indent="-342900" fontAlgn="base">
              <a:lnSpc>
                <a:spcPct val="90000"/>
              </a:lnSpc>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See which sectors or groups are not or are poorly represented on your list</a:t>
            </a:r>
          </a:p>
          <a:p>
            <a:pPr marL="342900" indent="-342900" fontAlgn="base">
              <a:lnSpc>
                <a:spcPct val="90000"/>
              </a:lnSpc>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Look at the skills and competencies represented</a:t>
            </a:r>
          </a:p>
          <a:p>
            <a:pPr marL="342900" indent="-342900" fontAlgn="base">
              <a:lnSpc>
                <a:spcPct val="90000"/>
              </a:lnSpc>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Equity, diversity and inclusion </a:t>
            </a:r>
          </a:p>
          <a:p>
            <a:pPr marL="342900" indent="-342900" fontAlgn="base">
              <a:lnSpc>
                <a:spcPct val="90000"/>
              </a:lnSpc>
              <a:buClr>
                <a:schemeClr val="accent1"/>
              </a:buClr>
              <a:buFont typeface="Courier New" panose="02070309020205020404" pitchFamily="49" charset="0"/>
              <a:buChar char="o"/>
            </a:pPr>
            <a:r>
              <a:rPr lang="en-CA" sz="2400" dirty="0">
                <a:solidFill>
                  <a:schemeClr val="tx1">
                    <a:lumMod val="75000"/>
                    <a:lumOff val="25000"/>
                  </a:schemeClr>
                </a:solidFill>
                <a:latin typeface="Arial" panose="020B0604020202020204" pitchFamily="34" charset="0"/>
                <a:cs typeface="Arial" panose="020B0604020202020204" pitchFamily="34" charset="0"/>
              </a:rPr>
              <a:t>Policy analysis to </a:t>
            </a:r>
            <a:r>
              <a:rPr lang="en-CA" sz="2400" i="1" dirty="0">
                <a:solidFill>
                  <a:schemeClr val="tx1">
                    <a:lumMod val="75000"/>
                    <a:lumOff val="25000"/>
                  </a:schemeClr>
                </a:solidFill>
                <a:latin typeface="Arial" panose="020B0604020202020204" pitchFamily="34" charset="0"/>
                <a:cs typeface="Arial" panose="020B0604020202020204" pitchFamily="34" charset="0"/>
              </a:rPr>
              <a:t>call in </a:t>
            </a:r>
            <a:r>
              <a:rPr lang="en-CA" sz="2400" dirty="0">
                <a:solidFill>
                  <a:schemeClr val="tx1">
                    <a:lumMod val="75000"/>
                    <a:lumOff val="25000"/>
                  </a:schemeClr>
                </a:solidFill>
                <a:latin typeface="Arial" panose="020B0604020202020204" pitchFamily="34" charset="0"/>
                <a:cs typeface="Arial" panose="020B0604020202020204" pitchFamily="34" charset="0"/>
              </a:rPr>
              <a:t>those who may be missing</a:t>
            </a:r>
          </a:p>
          <a:p>
            <a:pPr>
              <a:lnSpc>
                <a:spcPct val="90000"/>
              </a:lnSpc>
            </a:pPr>
            <a:endParaRPr lang="en-CA" sz="2400" dirty="0">
              <a:solidFill>
                <a:schemeClr val="tx1">
                  <a:lumMod val="75000"/>
                  <a:lumOff val="25000"/>
                </a:schemeClr>
              </a:solidFill>
              <a:latin typeface="Arial" panose="020B0604020202020204" pitchFamily="34" charset="0"/>
              <a:cs typeface="Arial" panose="020B0604020202020204" pitchFamily="34" charset="0"/>
            </a:endParaRPr>
          </a:p>
          <a:p>
            <a:pPr>
              <a:lnSpc>
                <a:spcPct val="90000"/>
              </a:lnSpc>
            </a:pPr>
            <a:r>
              <a:rPr lang="en-CA" sz="2400" b="1" dirty="0">
                <a:solidFill>
                  <a:schemeClr val="bg1"/>
                </a:solidFill>
                <a:latin typeface="Arial" panose="020B0604020202020204" pitchFamily="34" charset="0"/>
                <a:cs typeface="Arial" panose="020B0604020202020204" pitchFamily="34" charset="0"/>
              </a:rPr>
              <a:t>Filling the Gaps </a:t>
            </a:r>
            <a:r>
              <a:rPr lang="en-CA" sz="2400" dirty="0">
                <a:solidFill>
                  <a:schemeClr val="tx1">
                    <a:lumMod val="75000"/>
                    <a:lumOff val="25000"/>
                  </a:schemeClr>
                </a:solidFill>
                <a:latin typeface="Arial" panose="020B0604020202020204" pitchFamily="34" charset="0"/>
                <a:cs typeface="Arial" panose="020B0604020202020204" pitchFamily="34" charset="0"/>
              </a:rPr>
              <a:t>with High-Impact Individuals/Groups</a:t>
            </a:r>
          </a:p>
          <a:p>
            <a:br>
              <a:rPr lang="en-CA" sz="2400" dirty="0">
                <a:solidFill>
                  <a:schemeClr val="tx1">
                    <a:lumMod val="75000"/>
                    <a:lumOff val="25000"/>
                  </a:schemeClr>
                </a:solidFill>
                <a:latin typeface="Arial" panose="020B0604020202020204" pitchFamily="34" charset="0"/>
                <a:cs typeface="Arial" panose="020B0604020202020204" pitchFamily="34" charset="0"/>
              </a:rPr>
            </a:b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a:spcAft>
                <a:spcPts val="600"/>
              </a:spcAft>
            </a:pPr>
            <a:r>
              <a:rPr lang="en-US" sz="2400" b="0" i="0" dirty="0">
                <a:solidFill>
                  <a:schemeClr val="tx1">
                    <a:lumMod val="75000"/>
                    <a:lumOff val="25000"/>
                  </a:schemeClr>
                </a:solidFill>
                <a:latin typeface="Arial"/>
                <a:cs typeface="Arial"/>
              </a:rPr>
              <a:t> </a:t>
            </a:r>
          </a:p>
        </p:txBody>
      </p:sp>
      <p:pic>
        <p:nvPicPr>
          <p:cNvPr id="15" name="Picture 14">
            <a:extLst>
              <a:ext uri="{FF2B5EF4-FFF2-40B4-BE49-F238E27FC236}">
                <a16:creationId xmlns:a16="http://schemas.microsoft.com/office/drawing/2014/main" id="{025EDBBD-F772-0643-85AB-B4F01258F12B}"/>
              </a:ext>
            </a:extLst>
          </p:cNvPr>
          <p:cNvPicPr>
            <a:picLocks noChangeAspect="1"/>
          </p:cNvPicPr>
          <p:nvPr/>
        </p:nvPicPr>
        <p:blipFill>
          <a:blip r:embed="rId3"/>
          <a:stretch>
            <a:fillRect/>
          </a:stretch>
        </p:blipFill>
        <p:spPr>
          <a:xfrm>
            <a:off x="345406" y="3065930"/>
            <a:ext cx="2473850" cy="2488904"/>
          </a:xfrm>
          <a:prstGeom prst="rect">
            <a:avLst/>
          </a:prstGeom>
        </p:spPr>
      </p:pic>
    </p:spTree>
    <p:extLst>
      <p:ext uri="{BB962C8B-B14F-4D97-AF65-F5344CB8AC3E}">
        <p14:creationId xmlns:p14="http://schemas.microsoft.com/office/powerpoint/2010/main" val="173462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8BC858DB-C2D1-6D49-9158-129F95FEEA73}"/>
              </a:ext>
            </a:extLst>
          </p:cNvPr>
          <p:cNvSpPr txBox="1">
            <a:spLocks/>
          </p:cNvSpPr>
          <p:nvPr/>
        </p:nvSpPr>
        <p:spPr bwMode="auto">
          <a:xfrm>
            <a:off x="595312" y="863045"/>
            <a:ext cx="1169529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cap="all" dirty="0">
                <a:solidFill>
                  <a:schemeClr val="accent1">
                    <a:lumMod val="50000"/>
                  </a:schemeClr>
                </a:solidFill>
                <a:cs typeface="Arial"/>
              </a:rPr>
              <a:t>Step 4.0. </a:t>
            </a:r>
            <a:r>
              <a:rPr lang="en-US" sz="3600" b="1" cap="all" dirty="0">
                <a:solidFill>
                  <a:schemeClr val="accent1">
                    <a:lumMod val="50000"/>
                  </a:schemeClr>
                </a:solidFill>
                <a:cs typeface="Arial"/>
              </a:rPr>
              <a:t>considering Policy Levers</a:t>
            </a:r>
          </a:p>
        </p:txBody>
      </p:sp>
      <p:grpSp>
        <p:nvGrpSpPr>
          <p:cNvPr id="14" name="Google Shape;2125;p153">
            <a:extLst>
              <a:ext uri="{FF2B5EF4-FFF2-40B4-BE49-F238E27FC236}">
                <a16:creationId xmlns:a16="http://schemas.microsoft.com/office/drawing/2014/main" id="{D2715F3C-696A-404A-BF59-C90BF73ED1A0}"/>
              </a:ext>
            </a:extLst>
          </p:cNvPr>
          <p:cNvGrpSpPr/>
          <p:nvPr/>
        </p:nvGrpSpPr>
        <p:grpSpPr>
          <a:xfrm>
            <a:off x="-1" y="2496353"/>
            <a:ext cx="3148316" cy="3916021"/>
            <a:chOff x="-1088" y="5335763"/>
            <a:chExt cx="3148316" cy="1438233"/>
          </a:xfrm>
        </p:grpSpPr>
        <p:sp>
          <p:nvSpPr>
            <p:cNvPr id="15" name="Google Shape;2126;p153">
              <a:extLst>
                <a:ext uri="{FF2B5EF4-FFF2-40B4-BE49-F238E27FC236}">
                  <a16:creationId xmlns:a16="http://schemas.microsoft.com/office/drawing/2014/main" id="{5875A81C-4007-BC49-8E1E-E5F0764625DE}"/>
                </a:ext>
              </a:extLst>
            </p:cNvPr>
            <p:cNvSpPr/>
            <p:nvPr/>
          </p:nvSpPr>
          <p:spPr>
            <a:xfrm>
              <a:off x="97052" y="5335765"/>
              <a:ext cx="3050176" cy="1438231"/>
            </a:xfrm>
            <a:prstGeom prst="rect">
              <a:avLst/>
            </a:prstGeom>
            <a:solidFill>
              <a:schemeClr val="accent5">
                <a:lumMod val="20000"/>
                <a:lumOff val="80000"/>
                <a:alpha val="34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16" name="Google Shape;2127;p153">
              <a:extLst>
                <a:ext uri="{FF2B5EF4-FFF2-40B4-BE49-F238E27FC236}">
                  <a16:creationId xmlns:a16="http://schemas.microsoft.com/office/drawing/2014/main" id="{7C000B11-6E40-E347-A204-218C2DDFA1B1}"/>
                </a:ext>
              </a:extLst>
            </p:cNvPr>
            <p:cNvSpPr/>
            <p:nvPr/>
          </p:nvSpPr>
          <p:spPr>
            <a:xfrm>
              <a:off x="-1088" y="5335763"/>
              <a:ext cx="98139" cy="1438232"/>
            </a:xfrm>
            <a:prstGeom prst="rect">
              <a:avLst/>
            </a:prstGeom>
            <a:gradFill>
              <a:gsLst>
                <a:gs pos="0">
                  <a:schemeClr val="accent5"/>
                </a:gs>
                <a:gs pos="100000">
                  <a:schemeClr val="accent5">
                    <a:lumMod val="50000"/>
                  </a:schemeClr>
                </a:gs>
              </a:gsLst>
              <a:lin ang="18900000"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Arial" panose="020B0604020202020204" pitchFamily="34" charset="0"/>
                <a:ea typeface="Arial"/>
                <a:cs typeface="Arial" panose="020B0604020202020204" pitchFamily="34" charset="0"/>
                <a:sym typeface="Arial"/>
              </a:endParaRPr>
            </a:p>
          </p:txBody>
        </p:sp>
      </p:grpSp>
      <p:sp>
        <p:nvSpPr>
          <p:cNvPr id="7" name="TextBox 6">
            <a:extLst>
              <a:ext uri="{FF2B5EF4-FFF2-40B4-BE49-F238E27FC236}">
                <a16:creationId xmlns:a16="http://schemas.microsoft.com/office/drawing/2014/main" id="{A9610F7C-49B2-1F48-96D5-CD6485BECD58}"/>
              </a:ext>
            </a:extLst>
          </p:cNvPr>
          <p:cNvSpPr txBox="1"/>
          <p:nvPr/>
        </p:nvSpPr>
        <p:spPr>
          <a:xfrm>
            <a:off x="3504845" y="2471316"/>
            <a:ext cx="8498425" cy="3817968"/>
          </a:xfrm>
          <a:prstGeom prst="rect">
            <a:avLst/>
          </a:prstGeom>
          <a:noFill/>
        </p:spPr>
        <p:txBody>
          <a:bodyPr wrap="square" rtlCol="0">
            <a:spAutoFit/>
          </a:bodyPr>
          <a:lstStyle/>
          <a:p>
            <a:pPr>
              <a:lnSpc>
                <a:spcPct val="90000"/>
              </a:lnSpc>
              <a:spcAft>
                <a:spcPts val="1800"/>
              </a:spcAft>
            </a:pPr>
            <a:r>
              <a:rPr lang="en-CA" sz="2400" b="1" dirty="0">
                <a:solidFill>
                  <a:schemeClr val="accent1"/>
                </a:solidFill>
                <a:latin typeface="Arial" panose="020B0604020202020204" pitchFamily="34" charset="0"/>
                <a:cs typeface="Arial" panose="020B0604020202020204" pitchFamily="34" charset="0"/>
              </a:rPr>
              <a:t>Key questions to ask yourselves:</a:t>
            </a:r>
            <a:endParaRPr lang="en-CA"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nSpc>
                <a:spcPct val="90000"/>
              </a:lnSpc>
              <a:buClr>
                <a:schemeClr val="accent1"/>
              </a:buClr>
              <a:buFont typeface="Courier New" panose="02070309020205020404" pitchFamily="49" charset="0"/>
              <a:buChar char="o"/>
            </a:pPr>
            <a:r>
              <a:rPr lang="en-CA" sz="1950" b="1" dirty="0">
                <a:solidFill>
                  <a:schemeClr val="bg1"/>
                </a:solidFill>
                <a:latin typeface="Arial" panose="020B0604020202020204" pitchFamily="34" charset="0"/>
                <a:cs typeface="Arial" panose="020B0604020202020204" pitchFamily="34" charset="0"/>
              </a:rPr>
              <a:t>What are the key policy levers (both government </a:t>
            </a:r>
            <a:br>
              <a:rPr lang="en-CA" sz="1950" b="1" dirty="0">
                <a:solidFill>
                  <a:schemeClr val="bg1"/>
                </a:solidFill>
                <a:latin typeface="Arial" panose="020B0604020202020204" pitchFamily="34" charset="0"/>
                <a:cs typeface="Arial" panose="020B0604020202020204" pitchFamily="34" charset="0"/>
              </a:rPr>
            </a:br>
            <a:r>
              <a:rPr lang="en-CA" sz="1950" b="1" dirty="0">
                <a:solidFill>
                  <a:schemeClr val="bg1"/>
                </a:solidFill>
                <a:latin typeface="Arial" panose="020B0604020202020204" pitchFamily="34" charset="0"/>
                <a:cs typeface="Arial" panose="020B0604020202020204" pitchFamily="34" charset="0"/>
              </a:rPr>
              <a:t>and organizational)? </a:t>
            </a:r>
          </a:p>
          <a:p>
            <a:pPr marL="800100" lvl="1" indent="-342900" fontAlgn="base">
              <a:lnSpc>
                <a:spcPct val="90000"/>
              </a:lnSpc>
              <a:spcAft>
                <a:spcPts val="1800"/>
              </a:spcAft>
              <a:buClr>
                <a:schemeClr val="accent1"/>
              </a:buClr>
              <a:buFont typeface="Arial" panose="020B0604020202020204" pitchFamily="34" charset="0"/>
              <a:buChar char="•"/>
            </a:pPr>
            <a:r>
              <a:rPr lang="en-CA" sz="1950" dirty="0">
                <a:solidFill>
                  <a:schemeClr val="tx1">
                    <a:lumMod val="75000"/>
                    <a:lumOff val="25000"/>
                  </a:schemeClr>
                </a:solidFill>
                <a:latin typeface="Arial" panose="020B0604020202020204" pitchFamily="34" charset="0"/>
                <a:cs typeface="Arial" panose="020B0604020202020204" pitchFamily="34" charset="0"/>
              </a:rPr>
              <a:t>Who from these policy efforts should you engage?</a:t>
            </a:r>
          </a:p>
          <a:p>
            <a:pPr marL="342900" indent="-342900">
              <a:lnSpc>
                <a:spcPct val="90000"/>
              </a:lnSpc>
              <a:buClr>
                <a:schemeClr val="accent1"/>
              </a:buClr>
              <a:buFont typeface="Courier New" panose="02070309020205020404" pitchFamily="49" charset="0"/>
              <a:buChar char="o"/>
            </a:pPr>
            <a:r>
              <a:rPr lang="en-CA" sz="1950" b="1" dirty="0">
                <a:solidFill>
                  <a:schemeClr val="bg1"/>
                </a:solidFill>
                <a:latin typeface="Arial" panose="020B0604020202020204" pitchFamily="34" charset="0"/>
                <a:cs typeface="Arial" panose="020B0604020202020204" pitchFamily="34" charset="0"/>
              </a:rPr>
              <a:t>Other strategies and plans intersect with key systems that individuals experiencing homelessness may access?</a:t>
            </a:r>
            <a:r>
              <a:rPr lang="en-CA" sz="1950" dirty="0">
                <a:solidFill>
                  <a:schemeClr val="bg1"/>
                </a:solidFill>
                <a:latin typeface="Arial" panose="020B0604020202020204" pitchFamily="34" charset="0"/>
                <a:cs typeface="Arial" panose="020B0604020202020204" pitchFamily="34" charset="0"/>
              </a:rPr>
              <a:t>	</a:t>
            </a:r>
          </a:p>
          <a:p>
            <a:pPr marL="800100" lvl="1" indent="-342900" fontAlgn="base">
              <a:lnSpc>
                <a:spcPct val="90000"/>
              </a:lnSpc>
              <a:spcAft>
                <a:spcPts val="1800"/>
              </a:spcAft>
              <a:buClr>
                <a:schemeClr val="accent1"/>
              </a:buClr>
              <a:buFont typeface="Arial" panose="020B0604020202020204" pitchFamily="34" charset="0"/>
              <a:buChar char="•"/>
            </a:pPr>
            <a:r>
              <a:rPr lang="en-CA" sz="1950" dirty="0">
                <a:solidFill>
                  <a:schemeClr val="tx1">
                    <a:lumMod val="75000"/>
                    <a:lumOff val="25000"/>
                  </a:schemeClr>
                </a:solidFill>
                <a:latin typeface="Arial" panose="020B0604020202020204" pitchFamily="34" charset="0"/>
                <a:cs typeface="Arial" panose="020B0604020202020204" pitchFamily="34" charset="0"/>
              </a:rPr>
              <a:t>How can stakeholders from these systems play a role in the engagement process? </a:t>
            </a:r>
          </a:p>
          <a:p>
            <a:pPr marL="342900" indent="-342900" fontAlgn="base">
              <a:lnSpc>
                <a:spcPct val="90000"/>
              </a:lnSpc>
              <a:buClr>
                <a:schemeClr val="accent1"/>
              </a:buClr>
              <a:buFont typeface="Courier New" panose="02070309020205020404" pitchFamily="49" charset="0"/>
              <a:buChar char="o"/>
            </a:pPr>
            <a:r>
              <a:rPr lang="en-CA" sz="1950" b="1" dirty="0">
                <a:solidFill>
                  <a:schemeClr val="bg1"/>
                </a:solidFill>
                <a:latin typeface="Arial" panose="020B0604020202020204" pitchFamily="34" charset="0"/>
                <a:cs typeface="Arial" panose="020B0604020202020204" pitchFamily="34" charset="0"/>
              </a:rPr>
              <a:t>Current political climate around the issue of housing and homelessness? </a:t>
            </a:r>
          </a:p>
          <a:p>
            <a:pPr marL="800100" lvl="1" indent="-342900" fontAlgn="base">
              <a:lnSpc>
                <a:spcPct val="90000"/>
              </a:lnSpc>
              <a:spcAft>
                <a:spcPts val="600"/>
              </a:spcAft>
              <a:buClr>
                <a:schemeClr val="accent1"/>
              </a:buClr>
              <a:buFont typeface="Arial" panose="020B0604020202020204" pitchFamily="34" charset="0"/>
              <a:buChar char="•"/>
            </a:pPr>
            <a:r>
              <a:rPr lang="en-CA" sz="1950" dirty="0">
                <a:solidFill>
                  <a:schemeClr val="tx1">
                    <a:lumMod val="75000"/>
                    <a:lumOff val="25000"/>
                  </a:schemeClr>
                </a:solidFill>
                <a:latin typeface="Arial" panose="020B0604020202020204" pitchFamily="34" charset="0"/>
                <a:cs typeface="Arial" panose="020B0604020202020204" pitchFamily="34" charset="0"/>
              </a:rPr>
              <a:t>How might that affect how you engage policy and political actors?</a:t>
            </a:r>
          </a:p>
        </p:txBody>
      </p:sp>
      <p:pic>
        <p:nvPicPr>
          <p:cNvPr id="9" name="Picture 8">
            <a:extLst>
              <a:ext uri="{FF2B5EF4-FFF2-40B4-BE49-F238E27FC236}">
                <a16:creationId xmlns:a16="http://schemas.microsoft.com/office/drawing/2014/main" id="{2683F74F-4504-7248-ABD5-19B4B528D548}"/>
              </a:ext>
            </a:extLst>
          </p:cNvPr>
          <p:cNvPicPr>
            <a:picLocks noChangeAspect="1"/>
          </p:cNvPicPr>
          <p:nvPr/>
        </p:nvPicPr>
        <p:blipFill>
          <a:blip r:embed="rId3"/>
          <a:stretch>
            <a:fillRect/>
          </a:stretch>
        </p:blipFill>
        <p:spPr>
          <a:xfrm>
            <a:off x="545260" y="3091733"/>
            <a:ext cx="2355932" cy="2355932"/>
          </a:xfrm>
          <a:prstGeom prst="rect">
            <a:avLst/>
          </a:prstGeom>
        </p:spPr>
      </p:pic>
      <p:sp>
        <p:nvSpPr>
          <p:cNvPr id="18" name="Rectangle 2">
            <a:extLst>
              <a:ext uri="{FF2B5EF4-FFF2-40B4-BE49-F238E27FC236}">
                <a16:creationId xmlns:a16="http://schemas.microsoft.com/office/drawing/2014/main" id="{2BB1A87A-D9C2-A94D-BCB9-397A765A5416}"/>
              </a:ext>
            </a:extLst>
          </p:cNvPr>
          <p:cNvSpPr>
            <a:spLocks noChangeArrowheads="1"/>
          </p:cNvSpPr>
          <p:nvPr/>
        </p:nvSpPr>
        <p:spPr bwMode="auto">
          <a:xfrm>
            <a:off x="595312" y="1756497"/>
            <a:ext cx="111843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dirty="0">
                <a:cs typeface="Arial"/>
              </a:rPr>
              <a:t>What’s the </a:t>
            </a:r>
            <a:r>
              <a:rPr lang="en-US" sz="2400" b="1" dirty="0">
                <a:cs typeface="Arial"/>
              </a:rPr>
              <a:t>policy environment? </a:t>
            </a:r>
            <a:r>
              <a:rPr lang="en-US" sz="2400" dirty="0">
                <a:cs typeface="Arial"/>
              </a:rPr>
              <a:t>What’s the </a:t>
            </a:r>
            <a:r>
              <a:rPr lang="en-US" sz="2400" b="1" dirty="0">
                <a:cs typeface="Arial"/>
              </a:rPr>
              <a:t>political climate?</a:t>
            </a:r>
            <a:endParaRPr lang="en-C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521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125;p153">
            <a:extLst>
              <a:ext uri="{FF2B5EF4-FFF2-40B4-BE49-F238E27FC236}">
                <a16:creationId xmlns:a16="http://schemas.microsoft.com/office/drawing/2014/main" id="{907226F4-F0B4-DF41-B023-E583FCC2D129}"/>
              </a:ext>
            </a:extLst>
          </p:cNvPr>
          <p:cNvGrpSpPr/>
          <p:nvPr/>
        </p:nvGrpSpPr>
        <p:grpSpPr>
          <a:xfrm>
            <a:off x="-1" y="2173328"/>
            <a:ext cx="12192000" cy="4057653"/>
            <a:chOff x="-1087" y="5200121"/>
            <a:chExt cx="12192000" cy="1490250"/>
          </a:xfrm>
        </p:grpSpPr>
        <p:sp>
          <p:nvSpPr>
            <p:cNvPr id="6" name="Google Shape;2126;p153">
              <a:extLst>
                <a:ext uri="{FF2B5EF4-FFF2-40B4-BE49-F238E27FC236}">
                  <a16:creationId xmlns:a16="http://schemas.microsoft.com/office/drawing/2014/main" id="{884C0E30-3F05-6B43-8375-D08F3053F722}"/>
                </a:ext>
              </a:extLst>
            </p:cNvPr>
            <p:cNvSpPr/>
            <p:nvPr/>
          </p:nvSpPr>
          <p:spPr>
            <a:xfrm>
              <a:off x="97050" y="5200122"/>
              <a:ext cx="12093863" cy="1490249"/>
            </a:xfrm>
            <a:prstGeom prst="rect">
              <a:avLst/>
            </a:prstGeom>
            <a:solidFill>
              <a:schemeClr val="accent5">
                <a:lumMod val="20000"/>
                <a:lumOff val="80000"/>
                <a:alpha val="34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8" name="Google Shape;2127;p153">
              <a:extLst>
                <a:ext uri="{FF2B5EF4-FFF2-40B4-BE49-F238E27FC236}">
                  <a16:creationId xmlns:a16="http://schemas.microsoft.com/office/drawing/2014/main" id="{1E588A41-0592-CC45-8C9A-821F77949068}"/>
                </a:ext>
              </a:extLst>
            </p:cNvPr>
            <p:cNvSpPr/>
            <p:nvPr/>
          </p:nvSpPr>
          <p:spPr>
            <a:xfrm>
              <a:off x="-1087" y="5200121"/>
              <a:ext cx="98137" cy="1490249"/>
            </a:xfrm>
            <a:prstGeom prst="rect">
              <a:avLst/>
            </a:prstGeom>
            <a:gradFill>
              <a:gsLst>
                <a:gs pos="0">
                  <a:schemeClr val="accent5"/>
                </a:gs>
                <a:gs pos="100000">
                  <a:schemeClr val="accent5">
                    <a:lumMod val="50000"/>
                  </a:schemeClr>
                </a:gs>
              </a:gsLst>
              <a:lin ang="18900000"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Arial" panose="020B0604020202020204" pitchFamily="34" charset="0"/>
                <a:ea typeface="Arial"/>
                <a:cs typeface="Arial" panose="020B0604020202020204" pitchFamily="34" charset="0"/>
                <a:sym typeface="Arial"/>
              </a:endParaRPr>
            </a:p>
          </p:txBody>
        </p:sp>
      </p:grpSp>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63045"/>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When to do Stakeholder mapping?</a:t>
            </a:r>
          </a:p>
        </p:txBody>
      </p:sp>
      <p:sp>
        <p:nvSpPr>
          <p:cNvPr id="7" name="TextBox 6">
            <a:extLst>
              <a:ext uri="{FF2B5EF4-FFF2-40B4-BE49-F238E27FC236}">
                <a16:creationId xmlns:a16="http://schemas.microsoft.com/office/drawing/2014/main" id="{A9610F7C-49B2-1F48-96D5-CD6485BECD58}"/>
              </a:ext>
            </a:extLst>
          </p:cNvPr>
          <p:cNvSpPr txBox="1"/>
          <p:nvPr/>
        </p:nvSpPr>
        <p:spPr>
          <a:xfrm>
            <a:off x="595313" y="2530799"/>
            <a:ext cx="6880308" cy="3785652"/>
          </a:xfrm>
          <a:prstGeom prst="rect">
            <a:avLst/>
          </a:prstGeom>
          <a:noFill/>
        </p:spPr>
        <p:txBody>
          <a:bodyPr wrap="square" rtlCol="0">
            <a:spAutoFit/>
          </a:bodyPr>
          <a:lstStyle/>
          <a:p>
            <a:r>
              <a:rPr lang="en-US" sz="2400" dirty="0">
                <a:solidFill>
                  <a:schemeClr val="tx1">
                    <a:lumMod val="75000"/>
                    <a:lumOff val="25000"/>
                  </a:schemeClr>
                </a:solidFill>
                <a:latin typeface="Arial"/>
                <a:cs typeface="Arial"/>
              </a:rPr>
              <a:t>At the </a:t>
            </a:r>
            <a:r>
              <a:rPr lang="en-US" sz="2400" i="1" dirty="0">
                <a:solidFill>
                  <a:schemeClr val="tx1">
                    <a:lumMod val="75000"/>
                    <a:lumOff val="25000"/>
                  </a:schemeClr>
                </a:solidFill>
                <a:latin typeface="Arial"/>
                <a:cs typeface="Arial"/>
              </a:rPr>
              <a:t>BEGINNING </a:t>
            </a:r>
            <a:r>
              <a:rPr lang="en-US" sz="2400" dirty="0">
                <a:solidFill>
                  <a:schemeClr val="tx1">
                    <a:lumMod val="75000"/>
                    <a:lumOff val="25000"/>
                  </a:schemeClr>
                </a:solidFill>
                <a:latin typeface="Arial"/>
                <a:cs typeface="Arial"/>
              </a:rPr>
              <a:t>of your planning process or new initiative</a:t>
            </a:r>
          </a:p>
          <a:p>
            <a:endParaRPr lang="en-US" sz="2400" dirty="0">
              <a:solidFill>
                <a:schemeClr val="tx1">
                  <a:lumMod val="75000"/>
                  <a:lumOff val="25000"/>
                </a:schemeClr>
              </a:solidFill>
              <a:latin typeface="Arial"/>
              <a:cs typeface="Arial"/>
            </a:endParaRPr>
          </a:p>
          <a:p>
            <a:endParaRPr lang="en-US" sz="2400" dirty="0">
              <a:solidFill>
                <a:schemeClr val="tx1">
                  <a:lumMod val="75000"/>
                  <a:lumOff val="25000"/>
                </a:schemeClr>
              </a:solidFill>
              <a:latin typeface="Arial"/>
              <a:cs typeface="Arial"/>
            </a:endParaRPr>
          </a:p>
          <a:p>
            <a:r>
              <a:rPr lang="en-US" sz="2400" dirty="0">
                <a:solidFill>
                  <a:schemeClr val="tx1">
                    <a:lumMod val="75000"/>
                    <a:lumOff val="25000"/>
                  </a:schemeClr>
                </a:solidFill>
                <a:latin typeface="Arial"/>
                <a:cs typeface="Arial"/>
              </a:rPr>
              <a:t>Updates ongoing THROUGHOUT your planning process</a:t>
            </a:r>
          </a:p>
          <a:p>
            <a:endParaRPr lang="en-US" sz="2400" i="1" dirty="0">
              <a:solidFill>
                <a:schemeClr val="tx1">
                  <a:lumMod val="75000"/>
                  <a:lumOff val="25000"/>
                </a:schemeClr>
              </a:solidFill>
              <a:latin typeface="Arial"/>
              <a:cs typeface="Arial"/>
            </a:endParaRPr>
          </a:p>
          <a:p>
            <a:r>
              <a:rPr lang="en-US" sz="2400" dirty="0">
                <a:solidFill>
                  <a:schemeClr val="tx1">
                    <a:lumMod val="75000"/>
                    <a:lumOff val="25000"/>
                  </a:schemeClr>
                </a:solidFill>
                <a:latin typeface="Arial"/>
                <a:cs typeface="Arial"/>
              </a:rPr>
              <a:t>Use it to troubleshoot relational/engagement challenges</a:t>
            </a:r>
          </a:p>
          <a:p>
            <a:endParaRPr lang="en-US" sz="2400" i="1" dirty="0">
              <a:solidFill>
                <a:schemeClr val="tx1">
                  <a:lumMod val="75000"/>
                  <a:lumOff val="25000"/>
                </a:schemeClr>
              </a:solidFill>
              <a:latin typeface="Arial"/>
              <a:cs typeface="Arial"/>
            </a:endParaRPr>
          </a:p>
        </p:txBody>
      </p:sp>
      <p:pic>
        <p:nvPicPr>
          <p:cNvPr id="3" name="Picture 2">
            <a:extLst>
              <a:ext uri="{FF2B5EF4-FFF2-40B4-BE49-F238E27FC236}">
                <a16:creationId xmlns:a16="http://schemas.microsoft.com/office/drawing/2014/main" id="{60960110-308D-5D40-8C9B-80F4E364C9BD}"/>
              </a:ext>
            </a:extLst>
          </p:cNvPr>
          <p:cNvPicPr>
            <a:picLocks noChangeAspect="1"/>
          </p:cNvPicPr>
          <p:nvPr/>
        </p:nvPicPr>
        <p:blipFill>
          <a:blip r:embed="rId3"/>
          <a:stretch>
            <a:fillRect/>
          </a:stretch>
        </p:blipFill>
        <p:spPr>
          <a:xfrm>
            <a:off x="8265694" y="2630904"/>
            <a:ext cx="2833558" cy="2833558"/>
          </a:xfrm>
          <a:prstGeom prst="rect">
            <a:avLst/>
          </a:prstGeom>
        </p:spPr>
      </p:pic>
    </p:spTree>
    <p:extLst>
      <p:ext uri="{BB962C8B-B14F-4D97-AF65-F5344CB8AC3E}">
        <p14:creationId xmlns:p14="http://schemas.microsoft.com/office/powerpoint/2010/main" val="402661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0" name="Picture 9">
            <a:extLst>
              <a:ext uri="{FF2B5EF4-FFF2-40B4-BE49-F238E27FC236}">
                <a16:creationId xmlns:a16="http://schemas.microsoft.com/office/drawing/2014/main" id="{A9161876-5BB7-C54F-BC03-9FA0B7B08533}"/>
              </a:ext>
            </a:extLst>
          </p:cNvPr>
          <p:cNvPicPr>
            <a:picLocks noChangeAspect="1"/>
          </p:cNvPicPr>
          <p:nvPr/>
        </p:nvPicPr>
        <p:blipFill>
          <a:blip r:embed="rId3"/>
          <a:stretch>
            <a:fillRect/>
          </a:stretch>
        </p:blipFill>
        <p:spPr>
          <a:xfrm rot="5400000">
            <a:off x="4648089" y="48105"/>
            <a:ext cx="2924848" cy="12192002"/>
          </a:xfrm>
          <a:prstGeom prst="rect">
            <a:avLst/>
          </a:prstGeom>
        </p:spPr>
      </p:pic>
      <p:sp>
        <p:nvSpPr>
          <p:cNvPr id="6" name="Title 3">
            <a:extLst>
              <a:ext uri="{FF2B5EF4-FFF2-40B4-BE49-F238E27FC236}">
                <a16:creationId xmlns:a16="http://schemas.microsoft.com/office/drawing/2014/main" id="{F2498670-DB40-4A4E-93E5-1E03E869C616}"/>
              </a:ext>
            </a:extLst>
          </p:cNvPr>
          <p:cNvSpPr txBox="1">
            <a:spLocks/>
          </p:cNvSpPr>
          <p:nvPr/>
        </p:nvSpPr>
        <p:spPr bwMode="auto">
          <a:xfrm>
            <a:off x="595313" y="863045"/>
            <a:ext cx="11001374"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panose="020B0604020202020204" pitchFamily="34" charset="0"/>
                <a:cs typeface="Arial" panose="020B0604020202020204" pitchFamily="34" charset="0"/>
              </a:rPr>
              <a:t>Reflective Questions </a:t>
            </a:r>
          </a:p>
        </p:txBody>
      </p:sp>
      <p:sp>
        <p:nvSpPr>
          <p:cNvPr id="8" name="Google Shape;1917;p146">
            <a:extLst>
              <a:ext uri="{FF2B5EF4-FFF2-40B4-BE49-F238E27FC236}">
                <a16:creationId xmlns:a16="http://schemas.microsoft.com/office/drawing/2014/main" id="{A763F74C-6327-A74D-9A8A-85981399B3BA}"/>
              </a:ext>
            </a:extLst>
          </p:cNvPr>
          <p:cNvSpPr txBox="1"/>
          <p:nvPr/>
        </p:nvSpPr>
        <p:spPr>
          <a:xfrm>
            <a:off x="595312" y="2006045"/>
            <a:ext cx="11001375" cy="4851955"/>
          </a:xfrm>
          <a:prstGeom prst="rect">
            <a:avLst/>
          </a:prstGeom>
          <a:noFill/>
          <a:ln>
            <a:noFill/>
          </a:ln>
        </p:spPr>
        <p:txBody>
          <a:bodyPr spcFirstLastPara="1" wrap="square" lIns="91425" tIns="91425" rIns="91425" bIns="91425" anchor="t" anchorCtr="0">
            <a:noAutofit/>
          </a:bodyPr>
          <a:lstStyle/>
          <a:p>
            <a:pPr lvl="0"/>
            <a:r>
              <a:rPr lang="en-US" sz="2800" b="1" dirty="0"/>
              <a:t>1: </a:t>
            </a:r>
            <a:r>
              <a:rPr lang="en-US" sz="2800" dirty="0"/>
              <a:t>How often do you to take time to reflect on the nature and health of the connections you have with people and groups in your network? </a:t>
            </a:r>
          </a:p>
          <a:p>
            <a:pPr lvl="0"/>
            <a:endParaRPr lang="en-US" sz="2800" dirty="0">
              <a:latin typeface="Arial" panose="020B0604020202020204" pitchFamily="34" charset="0"/>
              <a:ea typeface="Calibri"/>
              <a:cs typeface="Arial" panose="020B0604020202020204" pitchFamily="34" charset="0"/>
              <a:sym typeface="Calibri"/>
            </a:endParaRPr>
          </a:p>
          <a:p>
            <a:pPr lvl="0"/>
            <a:r>
              <a:rPr lang="en-US" sz="2800" b="1" dirty="0">
                <a:latin typeface="Arial" panose="020B0604020202020204" pitchFamily="34" charset="0"/>
                <a:ea typeface="Calibri"/>
                <a:cs typeface="Arial" panose="020B0604020202020204" pitchFamily="34" charset="0"/>
                <a:sym typeface="Calibri"/>
              </a:rPr>
              <a:t>2: </a:t>
            </a:r>
            <a:r>
              <a:rPr lang="en-US" sz="2800" dirty="0">
                <a:latin typeface="Arial" panose="020B0604020202020204" pitchFamily="34" charset="0"/>
                <a:ea typeface="Calibri"/>
                <a:cs typeface="Arial" panose="020B0604020202020204" pitchFamily="34" charset="0"/>
                <a:sym typeface="Calibri"/>
              </a:rPr>
              <a:t>How might trust be positively or negatively impacting your community’s work to prevent and end homelessness?</a:t>
            </a:r>
          </a:p>
          <a:p>
            <a:pPr lvl="0"/>
            <a:endParaRPr lang="en-US" sz="2800" dirty="0">
              <a:latin typeface="Arial" panose="020B0604020202020204" pitchFamily="34" charset="0"/>
              <a:ea typeface="Calibri"/>
              <a:cs typeface="Arial" panose="020B0604020202020204" pitchFamily="34" charset="0"/>
              <a:sym typeface="Calibri"/>
            </a:endParaRPr>
          </a:p>
          <a:p>
            <a:pPr lvl="0"/>
            <a:r>
              <a:rPr lang="en-US" sz="2800" b="1" dirty="0">
                <a:latin typeface="Arial" panose="020B0604020202020204" pitchFamily="34" charset="0"/>
                <a:ea typeface="Calibri"/>
                <a:cs typeface="Arial" panose="020B0604020202020204" pitchFamily="34" charset="0"/>
                <a:sym typeface="Calibri"/>
              </a:rPr>
              <a:t>3: </a:t>
            </a:r>
            <a:r>
              <a:rPr lang="en-US" sz="2800" dirty="0">
                <a:latin typeface="Arial" panose="020B0604020202020204" pitchFamily="34" charset="0"/>
                <a:ea typeface="Calibri"/>
                <a:cs typeface="Arial" panose="020B0604020202020204" pitchFamily="34" charset="0"/>
                <a:sym typeface="Calibri"/>
              </a:rPr>
              <a:t>What are some of the policy levers (opportunities or challenges) that you see impacting or connecting to </a:t>
            </a:r>
            <a:r>
              <a:rPr lang="en-US" sz="2800" dirty="0" err="1">
                <a:latin typeface="Arial" panose="020B0604020202020204" pitchFamily="34" charset="0"/>
                <a:ea typeface="Calibri"/>
                <a:cs typeface="Arial" panose="020B0604020202020204" pitchFamily="34" charset="0"/>
                <a:sym typeface="Calibri"/>
              </a:rPr>
              <a:t>lcoal</a:t>
            </a:r>
            <a:r>
              <a:rPr lang="en-US" sz="2800" dirty="0">
                <a:latin typeface="Arial" panose="020B0604020202020204" pitchFamily="34" charset="0"/>
                <a:ea typeface="Calibri"/>
                <a:cs typeface="Arial" panose="020B0604020202020204" pitchFamily="34" charset="0"/>
                <a:sym typeface="Calibri"/>
              </a:rPr>
              <a:t> work to prevent and end homelessness in your community/ province/ territory/ federally? </a:t>
            </a:r>
            <a:endParaRPr sz="2800" dirty="0">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026057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0158F-814E-484C-BEC7-9077FB9E2F73}"/>
              </a:ext>
            </a:extLst>
          </p:cNvPr>
          <p:cNvSpPr txBox="1">
            <a:spLocks/>
          </p:cNvSpPr>
          <p:nvPr/>
        </p:nvSpPr>
        <p:spPr bwMode="auto">
          <a:xfrm>
            <a:off x="682234" y="2370733"/>
            <a:ext cx="6388779" cy="1414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lnSpc>
                <a:spcPct val="90000"/>
              </a:lnSpc>
            </a:pPr>
            <a:r>
              <a:rPr lang="en-US" sz="6000" b="1" kern="800" cap="all" spc="-150" dirty="0">
                <a:solidFill>
                  <a:schemeClr val="bg2"/>
                </a:solidFill>
                <a:latin typeface="Arial"/>
                <a:cs typeface="Arial"/>
              </a:rPr>
              <a:t>overcoming challenges</a:t>
            </a:r>
            <a:endParaRPr lang="en-US" sz="6000" b="1" i="0" kern="800" cap="all" spc="-150" dirty="0">
              <a:solidFill>
                <a:schemeClr val="bg2"/>
              </a:solidFill>
              <a:latin typeface="Arial"/>
              <a:cs typeface="Arial"/>
            </a:endParaRPr>
          </a:p>
        </p:txBody>
      </p:sp>
    </p:spTree>
    <p:extLst>
      <p:ext uri="{BB962C8B-B14F-4D97-AF65-F5344CB8AC3E}">
        <p14:creationId xmlns:p14="http://schemas.microsoft.com/office/powerpoint/2010/main" val="151660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3"/>
          <p:cNvSpPr txBox="1"/>
          <p:nvPr/>
        </p:nvSpPr>
        <p:spPr>
          <a:xfrm>
            <a:off x="595311" y="1049825"/>
            <a:ext cx="9749961"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457200">
              <a:defRPr sz="4400" b="1" cap="all">
                <a:solidFill>
                  <a:srgbClr val="203864"/>
                </a:solidFill>
                <a:latin typeface="Arial"/>
                <a:ea typeface="Arial"/>
                <a:cs typeface="Arial"/>
                <a:sym typeface="Arial"/>
              </a:defRPr>
            </a:lvl1pPr>
          </a:lstStyle>
          <a:p>
            <a:r>
              <a:rPr dirty="0">
                <a:solidFill>
                  <a:srgbClr val="541337"/>
                </a:solidFill>
              </a:rPr>
              <a:t>learning objectives</a:t>
            </a:r>
          </a:p>
        </p:txBody>
      </p:sp>
      <p:sp>
        <p:nvSpPr>
          <p:cNvPr id="53" name="Rectangle 2"/>
          <p:cNvSpPr txBox="1"/>
          <p:nvPr/>
        </p:nvSpPr>
        <p:spPr>
          <a:xfrm>
            <a:off x="595310" y="2108339"/>
            <a:ext cx="11076737" cy="792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b="1">
                <a:latin typeface="Arial"/>
                <a:ea typeface="Arial"/>
                <a:cs typeface="Arial"/>
                <a:sym typeface="Arial"/>
              </a:defRPr>
            </a:pPr>
            <a:endParaRPr b="0"/>
          </a:p>
        </p:txBody>
      </p:sp>
      <p:sp>
        <p:nvSpPr>
          <p:cNvPr id="54" name="Gain basic understanding of Systems Planning (what it is and what it isn’t)…"/>
          <p:cNvSpPr txBox="1"/>
          <p:nvPr/>
        </p:nvSpPr>
        <p:spPr>
          <a:xfrm>
            <a:off x="595310" y="3744633"/>
            <a:ext cx="10668098" cy="334784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42900" lvl="0" indent="-342900">
              <a:lnSpc>
                <a:spcPct val="150000"/>
              </a:lnSpc>
              <a:buClr>
                <a:schemeClr val="accent1"/>
              </a:buClr>
              <a:buFont typeface="Courier New" panose="02070309020205020404" pitchFamily="49" charset="0"/>
              <a:buChar char="o"/>
            </a:pPr>
            <a:r>
              <a:rPr lang="en-CA" sz="2400" dirty="0">
                <a:solidFill>
                  <a:srgbClr val="4C6D8C"/>
                </a:solidFill>
                <a:latin typeface="Arial" panose="020B0604020202020204" pitchFamily="34" charset="0"/>
                <a:ea typeface="Arial"/>
                <a:cs typeface="Arial" panose="020B0604020202020204" pitchFamily="34" charset="0"/>
                <a:sym typeface="Arial"/>
              </a:rPr>
              <a:t>Who are </a:t>
            </a:r>
            <a:r>
              <a:rPr lang="en-CA" sz="2400" b="1" dirty="0">
                <a:solidFill>
                  <a:schemeClr val="bg1"/>
                </a:solidFill>
                <a:latin typeface="Arial" panose="020B0604020202020204" pitchFamily="34" charset="0"/>
                <a:cs typeface="Arial" panose="020B0604020202020204" pitchFamily="34" charset="0"/>
              </a:rPr>
              <a:t>YOUR</a:t>
            </a:r>
            <a:r>
              <a:rPr lang="en-CA" sz="2400" dirty="0">
                <a:solidFill>
                  <a:srgbClr val="4C6D8C"/>
                </a:solidFill>
                <a:latin typeface="Arial" panose="020B0604020202020204" pitchFamily="34" charset="0"/>
                <a:cs typeface="Arial" panose="020B0604020202020204" pitchFamily="34" charset="0"/>
              </a:rPr>
              <a:t> </a:t>
            </a:r>
            <a:r>
              <a:rPr lang="en-CA" sz="2400" dirty="0">
                <a:solidFill>
                  <a:srgbClr val="4C6D8C"/>
                </a:solidFill>
                <a:latin typeface="Arial" panose="020B0604020202020204" pitchFamily="34" charset="0"/>
                <a:ea typeface="Arial"/>
                <a:cs typeface="Arial" panose="020B0604020202020204" pitchFamily="34" charset="0"/>
                <a:sym typeface="Arial"/>
              </a:rPr>
              <a:t>Stakeholders?</a:t>
            </a:r>
            <a:endParaRPr lang="en-CA" sz="2400" dirty="0">
              <a:solidFill>
                <a:srgbClr val="4C6D8C"/>
              </a:solidFill>
              <a:latin typeface="Arial" panose="020B0604020202020204" pitchFamily="34" charset="0"/>
              <a:cs typeface="Arial" panose="020B0604020202020204" pitchFamily="34" charset="0"/>
            </a:endParaRPr>
          </a:p>
          <a:p>
            <a:pPr marL="342900" lvl="0" indent="-342900">
              <a:lnSpc>
                <a:spcPct val="150000"/>
              </a:lnSpc>
              <a:buClr>
                <a:schemeClr val="accent1"/>
              </a:buClr>
              <a:buFont typeface="Courier New" panose="02070309020205020404" pitchFamily="49" charset="0"/>
              <a:buChar char="o"/>
            </a:pPr>
            <a:r>
              <a:rPr lang="en-CA" sz="2400" dirty="0">
                <a:solidFill>
                  <a:srgbClr val="4C6D8C"/>
                </a:solidFill>
                <a:latin typeface="Arial" panose="020B0604020202020204" pitchFamily="34" charset="0"/>
                <a:ea typeface="Arial"/>
                <a:cs typeface="Arial" panose="020B0604020202020204" pitchFamily="34" charset="0"/>
                <a:sym typeface="Arial"/>
              </a:rPr>
              <a:t>Mapping Out Your Stakeholders</a:t>
            </a:r>
            <a:endParaRPr lang="en-CA" sz="2400" dirty="0">
              <a:solidFill>
                <a:srgbClr val="4C6D8C"/>
              </a:solidFill>
              <a:latin typeface="Arial" panose="020B0604020202020204" pitchFamily="34" charset="0"/>
              <a:cs typeface="Arial" panose="020B0604020202020204" pitchFamily="34" charset="0"/>
            </a:endParaRPr>
          </a:p>
          <a:p>
            <a:pPr marL="342900" lvl="0" indent="-342900">
              <a:lnSpc>
                <a:spcPct val="150000"/>
              </a:lnSpc>
              <a:buClr>
                <a:schemeClr val="accent1"/>
              </a:buClr>
              <a:buFont typeface="Courier New" panose="02070309020205020404" pitchFamily="49" charset="0"/>
              <a:buChar char="o"/>
            </a:pPr>
            <a:r>
              <a:rPr lang="en-CA" sz="2400" dirty="0">
                <a:solidFill>
                  <a:srgbClr val="4C6D8C"/>
                </a:solidFill>
                <a:latin typeface="Arial" panose="020B0604020202020204" pitchFamily="34" charset="0"/>
                <a:ea typeface="Arial"/>
                <a:cs typeface="Arial" panose="020B0604020202020204" pitchFamily="34" charset="0"/>
                <a:sym typeface="Arial"/>
              </a:rPr>
              <a:t>Challenges of Stakeholder Engagement</a:t>
            </a:r>
            <a:endParaRPr lang="en-CA" sz="2400" dirty="0">
              <a:solidFill>
                <a:srgbClr val="4C6D8C"/>
              </a:solidFill>
              <a:latin typeface="Arial" panose="020B0604020202020204" pitchFamily="34" charset="0"/>
              <a:cs typeface="Arial" panose="020B0604020202020204" pitchFamily="34" charset="0"/>
            </a:endParaRPr>
          </a:p>
          <a:p>
            <a:pPr marL="342900" lvl="0" indent="-342900">
              <a:lnSpc>
                <a:spcPct val="150000"/>
              </a:lnSpc>
              <a:buClr>
                <a:schemeClr val="accent1"/>
              </a:buClr>
              <a:buFont typeface="Courier New" panose="02070309020205020404" pitchFamily="49" charset="0"/>
              <a:buChar char="o"/>
            </a:pPr>
            <a:r>
              <a:rPr lang="en-CA" sz="2400" b="1" dirty="0">
                <a:solidFill>
                  <a:schemeClr val="bg1"/>
                </a:solidFill>
                <a:latin typeface="Arial" panose="020B0604020202020204" pitchFamily="34" charset="0"/>
                <a:ea typeface="Arial"/>
                <a:cs typeface="Arial" panose="020B0604020202020204" pitchFamily="34" charset="0"/>
                <a:sym typeface="Arial"/>
              </a:rPr>
              <a:t>Looking Ahead: </a:t>
            </a:r>
            <a:r>
              <a:rPr lang="en-CA" sz="2400" dirty="0">
                <a:solidFill>
                  <a:srgbClr val="4C6D8C"/>
                </a:solidFill>
                <a:latin typeface="Arial" panose="020B0604020202020204" pitchFamily="34" charset="0"/>
                <a:ea typeface="Arial"/>
                <a:cs typeface="Arial" panose="020B0604020202020204" pitchFamily="34" charset="0"/>
                <a:sym typeface="Arial"/>
              </a:rPr>
              <a:t>Stakeholder Deep-Dives &amp; Engagement Resources </a:t>
            </a:r>
            <a:endParaRPr lang="en-CA" sz="2400" dirty="0">
              <a:solidFill>
                <a:srgbClr val="4C6D8C"/>
              </a:solidFill>
              <a:latin typeface="Arial" panose="020B0604020202020204" pitchFamily="34" charset="0"/>
              <a:cs typeface="Arial" panose="020B0604020202020204" pitchFamily="34" charset="0"/>
            </a:endParaRPr>
          </a:p>
          <a:p>
            <a:pPr marL="342900" indent="-342900">
              <a:lnSpc>
                <a:spcPct val="150000"/>
              </a:lnSpc>
              <a:buClr>
                <a:schemeClr val="accent1"/>
              </a:buClr>
              <a:buSzPct val="100000"/>
              <a:buFont typeface="Courier New" panose="02070309020205020404" pitchFamily="49" charset="0"/>
              <a:buChar char="o"/>
              <a:defRPr sz="2400">
                <a:latin typeface="Arial"/>
                <a:ea typeface="Arial"/>
                <a:cs typeface="Arial"/>
                <a:sym typeface="Arial"/>
              </a:defRPr>
            </a:pPr>
            <a:endParaRPr lang="en-CA" sz="2400" dirty="0">
              <a:solidFill>
                <a:srgbClr val="4C6D8C"/>
              </a:solidFill>
              <a:latin typeface="Arial" panose="020B0604020202020204" pitchFamily="34" charset="0"/>
              <a:cs typeface="Arial" panose="020B0604020202020204" pitchFamily="34" charset="0"/>
            </a:endParaRPr>
          </a:p>
          <a:p>
            <a:pPr marL="342900" indent="-342900">
              <a:lnSpc>
                <a:spcPct val="150000"/>
              </a:lnSpc>
              <a:buSzPct val="100000"/>
              <a:buFont typeface="Arial"/>
              <a:buChar char="•"/>
              <a:defRPr sz="2400">
                <a:latin typeface="Arial"/>
                <a:ea typeface="Arial"/>
                <a:cs typeface="Arial"/>
                <a:sym typeface="Arial"/>
              </a:defRPr>
            </a:pPr>
            <a:endParaRPr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EAE4719-063C-2B4D-84EF-05BA393A2228}"/>
              </a:ext>
            </a:extLst>
          </p:cNvPr>
          <p:cNvPicPr>
            <a:picLocks noChangeAspect="1"/>
          </p:cNvPicPr>
          <p:nvPr/>
        </p:nvPicPr>
        <p:blipFill>
          <a:blip r:embed="rId3"/>
          <a:stretch>
            <a:fillRect/>
          </a:stretch>
        </p:blipFill>
        <p:spPr>
          <a:xfrm>
            <a:off x="0" y="2108339"/>
            <a:ext cx="12192000" cy="1167447"/>
          </a:xfrm>
          <a:prstGeom prst="rect">
            <a:avLst/>
          </a:prstGeom>
        </p:spPr>
      </p:pic>
    </p:spTree>
    <p:extLst>
      <p:ext uri="{BB962C8B-B14F-4D97-AF65-F5344CB8AC3E}">
        <p14:creationId xmlns:p14="http://schemas.microsoft.com/office/powerpoint/2010/main" val="1911471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126;p153">
            <a:extLst>
              <a:ext uri="{FF2B5EF4-FFF2-40B4-BE49-F238E27FC236}">
                <a16:creationId xmlns:a16="http://schemas.microsoft.com/office/drawing/2014/main" id="{388295F1-DDCF-164B-9CB6-3A0DB1A8EA4B}"/>
              </a:ext>
            </a:extLst>
          </p:cNvPr>
          <p:cNvSpPr/>
          <p:nvPr/>
        </p:nvSpPr>
        <p:spPr>
          <a:xfrm>
            <a:off x="0" y="2534853"/>
            <a:ext cx="12191999" cy="2627453"/>
          </a:xfrm>
          <a:prstGeom prst="rect">
            <a:avLst/>
          </a:prstGeom>
          <a:solidFill>
            <a:schemeClr val="accent5">
              <a:lumMod val="20000"/>
              <a:lumOff val="80000"/>
              <a:alpha val="34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pic>
        <p:nvPicPr>
          <p:cNvPr id="12" name="Picture 11">
            <a:extLst>
              <a:ext uri="{FF2B5EF4-FFF2-40B4-BE49-F238E27FC236}">
                <a16:creationId xmlns:a16="http://schemas.microsoft.com/office/drawing/2014/main" id="{4D0CABE0-DCCF-B947-B28E-729AD8608A1B}"/>
              </a:ext>
            </a:extLst>
          </p:cNvPr>
          <p:cNvPicPr>
            <a:picLocks noChangeAspect="1"/>
          </p:cNvPicPr>
          <p:nvPr/>
        </p:nvPicPr>
        <p:blipFill>
          <a:blip r:embed="rId3"/>
          <a:stretch>
            <a:fillRect/>
          </a:stretch>
        </p:blipFill>
        <p:spPr>
          <a:xfrm>
            <a:off x="1410395" y="2630250"/>
            <a:ext cx="9371210" cy="4304269"/>
          </a:xfrm>
          <a:prstGeom prst="rect">
            <a:avLst/>
          </a:prstGeom>
        </p:spPr>
      </p:pic>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63045"/>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cap="all" dirty="0">
                <a:solidFill>
                  <a:schemeClr val="accent1">
                    <a:lumMod val="50000"/>
                  </a:schemeClr>
                </a:solidFill>
                <a:latin typeface="Arial"/>
                <a:cs typeface="Arial"/>
              </a:rPr>
              <a:t>DIFFUSION OF INNOVATION</a:t>
            </a:r>
            <a:endParaRPr lang="en-US" b="1" i="0" cap="all" dirty="0">
              <a:solidFill>
                <a:schemeClr val="accent1">
                  <a:lumMod val="50000"/>
                </a:schemeClr>
              </a:solidFill>
              <a:latin typeface="Arial"/>
              <a:cs typeface="Arial"/>
            </a:endParaRPr>
          </a:p>
        </p:txBody>
      </p:sp>
      <p:sp>
        <p:nvSpPr>
          <p:cNvPr id="6" name="Rectangle 2">
            <a:extLst>
              <a:ext uri="{FF2B5EF4-FFF2-40B4-BE49-F238E27FC236}">
                <a16:creationId xmlns:a16="http://schemas.microsoft.com/office/drawing/2014/main" id="{DB146FA5-5D64-C049-8C10-2980910DE135}"/>
              </a:ext>
            </a:extLst>
          </p:cNvPr>
          <p:cNvSpPr>
            <a:spLocks noChangeArrowheads="1"/>
          </p:cNvSpPr>
          <p:nvPr/>
        </p:nvSpPr>
        <p:spPr bwMode="auto">
          <a:xfrm>
            <a:off x="595313" y="1826359"/>
            <a:ext cx="8909634" cy="794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2400" dirty="0">
                <a:latin typeface="Arial"/>
                <a:cs typeface="Arial"/>
              </a:rPr>
              <a:t>Not everyone will be on the same page from the beginning…</a:t>
            </a:r>
          </a:p>
          <a:p>
            <a:endParaRPr lang="en-US" sz="2400" dirty="0">
              <a:latin typeface="Arial"/>
              <a:cs typeface="Arial"/>
            </a:endParaRPr>
          </a:p>
        </p:txBody>
      </p:sp>
      <p:sp>
        <p:nvSpPr>
          <p:cNvPr id="15" name="Rectangle 14">
            <a:extLst>
              <a:ext uri="{FF2B5EF4-FFF2-40B4-BE49-F238E27FC236}">
                <a16:creationId xmlns:a16="http://schemas.microsoft.com/office/drawing/2014/main" id="{7729ABF5-E5DF-2846-A7F8-E1E646E6B884}"/>
              </a:ext>
            </a:extLst>
          </p:cNvPr>
          <p:cNvSpPr/>
          <p:nvPr/>
        </p:nvSpPr>
        <p:spPr>
          <a:xfrm>
            <a:off x="595313" y="2807599"/>
            <a:ext cx="2935419" cy="757130"/>
          </a:xfrm>
          <a:prstGeom prst="rect">
            <a:avLst/>
          </a:prstGeom>
        </p:spPr>
        <p:txBody>
          <a:bodyPr wrap="none">
            <a:spAutoFit/>
          </a:bodyPr>
          <a:lstStyle/>
          <a:p>
            <a:pPr>
              <a:lnSpc>
                <a:spcPct val="90000"/>
              </a:lnSpc>
            </a:pPr>
            <a:r>
              <a:rPr lang="en-US" sz="2400" b="1" dirty="0">
                <a:solidFill>
                  <a:schemeClr val="accent1"/>
                </a:solidFill>
              </a:rPr>
              <a:t>The Innovation </a:t>
            </a:r>
          </a:p>
          <a:p>
            <a:pPr>
              <a:lnSpc>
                <a:spcPct val="90000"/>
              </a:lnSpc>
            </a:pPr>
            <a:r>
              <a:rPr lang="en-US" sz="2400" b="1" dirty="0">
                <a:solidFill>
                  <a:schemeClr val="accent1"/>
                </a:solidFill>
              </a:rPr>
              <a:t>Adoption Lifecycle</a:t>
            </a:r>
          </a:p>
        </p:txBody>
      </p:sp>
      <p:cxnSp>
        <p:nvCxnSpPr>
          <p:cNvPr id="17" name="Straight Connector 16">
            <a:extLst>
              <a:ext uri="{FF2B5EF4-FFF2-40B4-BE49-F238E27FC236}">
                <a16:creationId xmlns:a16="http://schemas.microsoft.com/office/drawing/2014/main" id="{01424025-878A-9A4C-AA4C-7592A51940AD}"/>
              </a:ext>
            </a:extLst>
          </p:cNvPr>
          <p:cNvCxnSpPr>
            <a:cxnSpLocks/>
          </p:cNvCxnSpPr>
          <p:nvPr/>
        </p:nvCxnSpPr>
        <p:spPr>
          <a:xfrm>
            <a:off x="0" y="5162306"/>
            <a:ext cx="12192000" cy="0"/>
          </a:xfrm>
          <a:prstGeom prst="line">
            <a:avLst/>
          </a:prstGeom>
          <a:ln w="539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541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8D8BCE3-A199-6D4A-B70E-8115876CD03C}"/>
              </a:ext>
            </a:extLst>
          </p:cNvPr>
          <p:cNvPicPr>
            <a:picLocks noChangeAspect="1"/>
          </p:cNvPicPr>
          <p:nvPr/>
        </p:nvPicPr>
        <p:blipFill>
          <a:blip r:embed="rId3"/>
          <a:stretch>
            <a:fillRect/>
          </a:stretch>
        </p:blipFill>
        <p:spPr>
          <a:xfrm>
            <a:off x="-1270228" y="2336958"/>
            <a:ext cx="5880100" cy="1435100"/>
          </a:xfrm>
          <a:prstGeom prst="rect">
            <a:avLst/>
          </a:prstGeom>
        </p:spPr>
      </p:pic>
      <p:sp>
        <p:nvSpPr>
          <p:cNvPr id="12" name="Rectangle 11">
            <a:extLst>
              <a:ext uri="{FF2B5EF4-FFF2-40B4-BE49-F238E27FC236}">
                <a16:creationId xmlns:a16="http://schemas.microsoft.com/office/drawing/2014/main" id="{5524B723-B47B-A948-9A9D-8A5B0A9522A3}"/>
              </a:ext>
            </a:extLst>
          </p:cNvPr>
          <p:cNvSpPr/>
          <p:nvPr/>
        </p:nvSpPr>
        <p:spPr>
          <a:xfrm>
            <a:off x="4847" y="3748908"/>
            <a:ext cx="4605025" cy="1692774"/>
          </a:xfrm>
          <a:prstGeom prst="rect">
            <a:avLst/>
          </a:prstGeom>
          <a:gradFill flip="none" rotWithShape="1">
            <a:gsLst>
              <a:gs pos="0">
                <a:schemeClr val="bg2">
                  <a:alpha val="0"/>
                </a:schemeClr>
              </a:gs>
              <a:gs pos="93000">
                <a:schemeClr val="accent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63045"/>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Engagement Challenges</a:t>
            </a:r>
          </a:p>
        </p:txBody>
      </p:sp>
      <p:sp>
        <p:nvSpPr>
          <p:cNvPr id="2" name="Rectangle 1">
            <a:extLst>
              <a:ext uri="{FF2B5EF4-FFF2-40B4-BE49-F238E27FC236}">
                <a16:creationId xmlns:a16="http://schemas.microsoft.com/office/drawing/2014/main" id="{1D75B23C-5B24-A042-8F72-961ECE78B0C9}"/>
              </a:ext>
            </a:extLst>
          </p:cNvPr>
          <p:cNvSpPr/>
          <p:nvPr/>
        </p:nvSpPr>
        <p:spPr>
          <a:xfrm>
            <a:off x="5053456" y="2244358"/>
            <a:ext cx="6568204" cy="3745641"/>
          </a:xfrm>
          <a:prstGeom prst="rect">
            <a:avLst/>
          </a:prstGeom>
        </p:spPr>
        <p:txBody>
          <a:bodyPr wrap="square">
            <a:spAutoFit/>
          </a:bodyPr>
          <a:lstStyle/>
          <a:p>
            <a:pPr>
              <a:spcAft>
                <a:spcPts val="1800"/>
              </a:spcAft>
            </a:pPr>
            <a:r>
              <a:rPr lang="en-CA" sz="2400" b="1" dirty="0">
                <a:solidFill>
                  <a:schemeClr val="bg1"/>
                </a:solidFill>
                <a:latin typeface="Arial" panose="020B0604020202020204" pitchFamily="34" charset="0"/>
                <a:cs typeface="Arial" panose="020B0604020202020204" pitchFamily="34" charset="0"/>
              </a:rPr>
              <a:t>No one-size-fits all approach because of: </a:t>
            </a:r>
          </a:p>
          <a:p>
            <a:pPr marL="342900" indent="-342900" fontAlgn="base">
              <a:lnSpc>
                <a:spcPct val="90000"/>
              </a:lnSpc>
              <a:spcAft>
                <a:spcPts val="1200"/>
              </a:spcAft>
              <a:buClr>
                <a:schemeClr val="accent1"/>
              </a:buClr>
              <a:buFont typeface="Courier New" panose="02070309020205020404" pitchFamily="49" charset="0"/>
              <a:buChar char="o"/>
            </a:pPr>
            <a:r>
              <a:rPr lang="en-CA" sz="2200" dirty="0">
                <a:solidFill>
                  <a:srgbClr val="4C6D8C"/>
                </a:solidFill>
                <a:latin typeface="Arial" panose="020B0604020202020204" pitchFamily="34" charset="0"/>
                <a:cs typeface="Arial" panose="020B0604020202020204" pitchFamily="34" charset="0"/>
              </a:rPr>
              <a:t>Different levels of knowledge on the issue/context</a:t>
            </a:r>
          </a:p>
          <a:p>
            <a:pPr marL="342900" indent="-342900" fontAlgn="base">
              <a:lnSpc>
                <a:spcPct val="90000"/>
              </a:lnSpc>
              <a:spcAft>
                <a:spcPts val="1200"/>
              </a:spcAft>
              <a:buClr>
                <a:schemeClr val="accent1"/>
              </a:buClr>
              <a:buFont typeface="Courier New" panose="02070309020205020404" pitchFamily="49" charset="0"/>
              <a:buChar char="o"/>
            </a:pPr>
            <a:r>
              <a:rPr lang="en-CA" sz="2200" dirty="0">
                <a:solidFill>
                  <a:srgbClr val="4C6D8C"/>
                </a:solidFill>
                <a:latin typeface="Arial" panose="020B0604020202020204" pitchFamily="34" charset="0"/>
                <a:cs typeface="Arial" panose="020B0604020202020204" pitchFamily="34" charset="0"/>
              </a:rPr>
              <a:t>Different perspectives or approaches to the problem and/or solutions</a:t>
            </a:r>
          </a:p>
          <a:p>
            <a:pPr marL="342900" indent="-342900" fontAlgn="base">
              <a:lnSpc>
                <a:spcPct val="90000"/>
              </a:lnSpc>
              <a:spcAft>
                <a:spcPts val="1200"/>
              </a:spcAft>
              <a:buClr>
                <a:schemeClr val="accent1"/>
              </a:buClr>
              <a:buFont typeface="Courier New" panose="02070309020205020404" pitchFamily="49" charset="0"/>
              <a:buChar char="o"/>
            </a:pPr>
            <a:r>
              <a:rPr lang="en-CA" sz="2200" dirty="0">
                <a:solidFill>
                  <a:srgbClr val="4C6D8C"/>
                </a:solidFill>
                <a:latin typeface="Arial" panose="020B0604020202020204" pitchFamily="34" charset="0"/>
                <a:cs typeface="Arial" panose="020B0604020202020204" pitchFamily="34" charset="0"/>
              </a:rPr>
              <a:t>Different levels of trust</a:t>
            </a:r>
          </a:p>
          <a:p>
            <a:pPr marL="342900" indent="-342900" fontAlgn="base">
              <a:lnSpc>
                <a:spcPct val="90000"/>
              </a:lnSpc>
              <a:spcAft>
                <a:spcPts val="1200"/>
              </a:spcAft>
              <a:buClr>
                <a:schemeClr val="accent1"/>
              </a:buClr>
              <a:buFont typeface="Courier New" panose="02070309020205020404" pitchFamily="49" charset="0"/>
              <a:buChar char="o"/>
            </a:pPr>
            <a:r>
              <a:rPr lang="en-CA" sz="2200" dirty="0">
                <a:solidFill>
                  <a:srgbClr val="4C6D8C"/>
                </a:solidFill>
                <a:latin typeface="Arial" panose="020B0604020202020204" pitchFamily="34" charset="0"/>
                <a:cs typeface="Arial" panose="020B0604020202020204" pitchFamily="34" charset="0"/>
              </a:rPr>
              <a:t>Different motivations (fears, aspirations, values)</a:t>
            </a:r>
          </a:p>
          <a:p>
            <a:pPr marL="342900" indent="-342900" fontAlgn="base">
              <a:lnSpc>
                <a:spcPct val="90000"/>
              </a:lnSpc>
              <a:spcAft>
                <a:spcPts val="1200"/>
              </a:spcAft>
              <a:buClr>
                <a:schemeClr val="accent1"/>
              </a:buClr>
              <a:buFont typeface="Courier New" panose="02070309020205020404" pitchFamily="49" charset="0"/>
              <a:buChar char="o"/>
            </a:pPr>
            <a:r>
              <a:rPr lang="en-CA" sz="2200" dirty="0">
                <a:solidFill>
                  <a:srgbClr val="4C6D8C"/>
                </a:solidFill>
                <a:latin typeface="Arial" panose="020B0604020202020204" pitchFamily="34" charset="0"/>
                <a:cs typeface="Arial" panose="020B0604020202020204" pitchFamily="34" charset="0"/>
              </a:rPr>
              <a:t>What some may view as an opportunity others may see as a threat!</a:t>
            </a:r>
          </a:p>
        </p:txBody>
      </p:sp>
      <p:pic>
        <p:nvPicPr>
          <p:cNvPr id="3" name="Picture 2">
            <a:extLst>
              <a:ext uri="{FF2B5EF4-FFF2-40B4-BE49-F238E27FC236}">
                <a16:creationId xmlns:a16="http://schemas.microsoft.com/office/drawing/2014/main" id="{5A01371D-2E50-0646-9796-1D865A2CC3C6}"/>
              </a:ext>
            </a:extLst>
          </p:cNvPr>
          <p:cNvPicPr>
            <a:picLocks noChangeAspect="1"/>
          </p:cNvPicPr>
          <p:nvPr/>
        </p:nvPicPr>
        <p:blipFill>
          <a:blip r:embed="rId4"/>
          <a:stretch>
            <a:fillRect/>
          </a:stretch>
        </p:blipFill>
        <p:spPr>
          <a:xfrm>
            <a:off x="1374155" y="2716127"/>
            <a:ext cx="1813382" cy="1813382"/>
          </a:xfrm>
          <a:prstGeom prst="rect">
            <a:avLst/>
          </a:prstGeom>
        </p:spPr>
      </p:pic>
    </p:spTree>
    <p:extLst>
      <p:ext uri="{BB962C8B-B14F-4D97-AF65-F5344CB8AC3E}">
        <p14:creationId xmlns:p14="http://schemas.microsoft.com/office/powerpoint/2010/main" val="956160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8D8BCE3-A199-6D4A-B70E-8115876CD03C}"/>
              </a:ext>
            </a:extLst>
          </p:cNvPr>
          <p:cNvPicPr>
            <a:picLocks noChangeAspect="1"/>
          </p:cNvPicPr>
          <p:nvPr/>
        </p:nvPicPr>
        <p:blipFill>
          <a:blip r:embed="rId3"/>
          <a:stretch>
            <a:fillRect/>
          </a:stretch>
        </p:blipFill>
        <p:spPr>
          <a:xfrm>
            <a:off x="-1270228" y="2336958"/>
            <a:ext cx="5880100" cy="1435100"/>
          </a:xfrm>
          <a:prstGeom prst="rect">
            <a:avLst/>
          </a:prstGeom>
        </p:spPr>
      </p:pic>
      <p:sp>
        <p:nvSpPr>
          <p:cNvPr id="12" name="Rectangle 11">
            <a:extLst>
              <a:ext uri="{FF2B5EF4-FFF2-40B4-BE49-F238E27FC236}">
                <a16:creationId xmlns:a16="http://schemas.microsoft.com/office/drawing/2014/main" id="{5524B723-B47B-A948-9A9D-8A5B0A9522A3}"/>
              </a:ext>
            </a:extLst>
          </p:cNvPr>
          <p:cNvSpPr/>
          <p:nvPr/>
        </p:nvSpPr>
        <p:spPr>
          <a:xfrm>
            <a:off x="4847" y="3748908"/>
            <a:ext cx="4605025" cy="1692774"/>
          </a:xfrm>
          <a:prstGeom prst="rect">
            <a:avLst/>
          </a:prstGeom>
          <a:gradFill flip="none" rotWithShape="1">
            <a:gsLst>
              <a:gs pos="0">
                <a:schemeClr val="bg2">
                  <a:alpha val="0"/>
                </a:schemeClr>
              </a:gs>
              <a:gs pos="93000">
                <a:schemeClr val="accent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63045"/>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Engagement Challenges</a:t>
            </a:r>
          </a:p>
        </p:txBody>
      </p:sp>
      <p:sp>
        <p:nvSpPr>
          <p:cNvPr id="2" name="Rectangle 1">
            <a:extLst>
              <a:ext uri="{FF2B5EF4-FFF2-40B4-BE49-F238E27FC236}">
                <a16:creationId xmlns:a16="http://schemas.microsoft.com/office/drawing/2014/main" id="{1D75B23C-5B24-A042-8F72-961ECE78B0C9}"/>
              </a:ext>
            </a:extLst>
          </p:cNvPr>
          <p:cNvSpPr/>
          <p:nvPr/>
        </p:nvSpPr>
        <p:spPr>
          <a:xfrm>
            <a:off x="5053456" y="2244358"/>
            <a:ext cx="6568204" cy="4370427"/>
          </a:xfrm>
          <a:prstGeom prst="rect">
            <a:avLst/>
          </a:prstGeom>
        </p:spPr>
        <p:txBody>
          <a:bodyPr wrap="square">
            <a:spAutoFit/>
          </a:bodyPr>
          <a:lstStyle/>
          <a:p>
            <a:pPr fontAlgn="base">
              <a:lnSpc>
                <a:spcPct val="90000"/>
              </a:lnSpc>
              <a:spcAft>
                <a:spcPts val="1200"/>
              </a:spcAft>
              <a:buClr>
                <a:schemeClr val="accent1"/>
              </a:buClr>
            </a:pPr>
            <a:r>
              <a:rPr lang="en-CA" sz="2200" b="1" dirty="0">
                <a:solidFill>
                  <a:srgbClr val="2A3D4D"/>
                </a:solidFill>
                <a:latin typeface="Arial" panose="020B0604020202020204" pitchFamily="34" charset="0"/>
                <a:cs typeface="Arial" panose="020B0604020202020204" pitchFamily="34" charset="0"/>
              </a:rPr>
              <a:t>Once you have people engaged there are challenges of:</a:t>
            </a:r>
          </a:p>
          <a:p>
            <a:pPr marL="342900" indent="-342900" fontAlgn="base">
              <a:lnSpc>
                <a:spcPct val="90000"/>
              </a:lnSpc>
              <a:spcAft>
                <a:spcPts val="1200"/>
              </a:spcAft>
              <a:buClr>
                <a:schemeClr val="accent1"/>
              </a:buClr>
              <a:buFont typeface="Courier New" panose="02070309020205020404" pitchFamily="49" charset="0"/>
              <a:buChar char="o"/>
            </a:pPr>
            <a:r>
              <a:rPr lang="en-CA" sz="2200" dirty="0">
                <a:solidFill>
                  <a:srgbClr val="4C6D8C"/>
                </a:solidFill>
                <a:latin typeface="Arial" panose="020B0604020202020204" pitchFamily="34" charset="0"/>
                <a:cs typeface="Arial" panose="020B0604020202020204" pitchFamily="34" charset="0"/>
              </a:rPr>
              <a:t>Sustaining engagement</a:t>
            </a:r>
          </a:p>
          <a:p>
            <a:pPr marL="800100" lvl="1" indent="-342900" fontAlgn="base">
              <a:lnSpc>
                <a:spcPct val="90000"/>
              </a:lnSpc>
              <a:spcAft>
                <a:spcPts val="1200"/>
              </a:spcAft>
              <a:buClr>
                <a:schemeClr val="accent1"/>
              </a:buClr>
              <a:buFont typeface="Courier New" panose="02070309020205020404" pitchFamily="49" charset="0"/>
              <a:buChar char="o"/>
            </a:pPr>
            <a:r>
              <a:rPr lang="en-CA" sz="2200" dirty="0">
                <a:solidFill>
                  <a:srgbClr val="4C6D8C"/>
                </a:solidFill>
                <a:latin typeface="Arial" panose="020B0604020202020204" pitchFamily="34" charset="0"/>
                <a:cs typeface="Arial" panose="020B0604020202020204" pitchFamily="34" charset="0"/>
              </a:rPr>
              <a:t>Keeping leaders at the table</a:t>
            </a:r>
          </a:p>
          <a:p>
            <a:pPr marL="800100" lvl="1" indent="-342900" fontAlgn="base">
              <a:lnSpc>
                <a:spcPct val="90000"/>
              </a:lnSpc>
              <a:spcAft>
                <a:spcPts val="1200"/>
              </a:spcAft>
              <a:buClr>
                <a:schemeClr val="accent1"/>
              </a:buClr>
              <a:buFont typeface="Courier New" panose="02070309020205020404" pitchFamily="49" charset="0"/>
              <a:buChar char="o"/>
            </a:pPr>
            <a:r>
              <a:rPr lang="en-CA" sz="2200" dirty="0">
                <a:solidFill>
                  <a:srgbClr val="4C6D8C"/>
                </a:solidFill>
                <a:latin typeface="Arial" panose="020B0604020202020204" pitchFamily="34" charset="0"/>
                <a:cs typeface="Arial" panose="020B0604020202020204" pitchFamily="34" charset="0"/>
              </a:rPr>
              <a:t>Turnover and losing community champions</a:t>
            </a:r>
          </a:p>
          <a:p>
            <a:pPr marL="800100" lvl="1" indent="-342900" fontAlgn="base">
              <a:lnSpc>
                <a:spcPct val="90000"/>
              </a:lnSpc>
              <a:spcAft>
                <a:spcPts val="1200"/>
              </a:spcAft>
              <a:buClr>
                <a:schemeClr val="accent1"/>
              </a:buClr>
              <a:buFont typeface="Courier New" panose="02070309020205020404" pitchFamily="49" charset="0"/>
              <a:buChar char="o"/>
            </a:pPr>
            <a:r>
              <a:rPr lang="en-CA" sz="2200" dirty="0">
                <a:solidFill>
                  <a:srgbClr val="4C6D8C"/>
                </a:solidFill>
                <a:latin typeface="Arial" panose="020B0604020202020204" pitchFamily="34" charset="0"/>
                <a:cs typeface="Arial" panose="020B0604020202020204" pitchFamily="34" charset="0"/>
              </a:rPr>
              <a:t>Meeting fatigue</a:t>
            </a:r>
          </a:p>
          <a:p>
            <a:pPr marL="800100" lvl="1" indent="-342900" fontAlgn="base">
              <a:lnSpc>
                <a:spcPct val="90000"/>
              </a:lnSpc>
              <a:spcAft>
                <a:spcPts val="1200"/>
              </a:spcAft>
              <a:buClr>
                <a:schemeClr val="accent1"/>
              </a:buClr>
              <a:buFont typeface="Courier New" panose="02070309020205020404" pitchFamily="49" charset="0"/>
              <a:buChar char="o"/>
            </a:pPr>
            <a:r>
              <a:rPr lang="en-CA" sz="2200" dirty="0">
                <a:solidFill>
                  <a:srgbClr val="4C6D8C"/>
                </a:solidFill>
                <a:latin typeface="Arial" panose="020B0604020202020204" pitchFamily="34" charset="0"/>
                <a:cs typeface="Arial" panose="020B0604020202020204" pitchFamily="34" charset="0"/>
              </a:rPr>
              <a:t>Avoiding scope creep</a:t>
            </a:r>
          </a:p>
          <a:p>
            <a:pPr marL="342900" indent="-342900" fontAlgn="base">
              <a:lnSpc>
                <a:spcPct val="90000"/>
              </a:lnSpc>
              <a:spcAft>
                <a:spcPts val="1200"/>
              </a:spcAft>
              <a:buClr>
                <a:schemeClr val="accent1"/>
              </a:buClr>
              <a:buFont typeface="Courier New" panose="02070309020205020404" pitchFamily="49" charset="0"/>
              <a:buChar char="o"/>
            </a:pPr>
            <a:r>
              <a:rPr lang="en-CA" sz="2200" dirty="0">
                <a:solidFill>
                  <a:srgbClr val="4C6D8C"/>
                </a:solidFill>
                <a:latin typeface="Arial" panose="020B0604020202020204" pitchFamily="34" charset="0"/>
                <a:cs typeface="Arial" panose="020B0604020202020204" pitchFamily="34" charset="0"/>
              </a:rPr>
              <a:t>Knowing when to wrap things up </a:t>
            </a:r>
          </a:p>
          <a:p>
            <a:pPr marL="800100" lvl="1" indent="-342900" fontAlgn="base">
              <a:lnSpc>
                <a:spcPct val="90000"/>
              </a:lnSpc>
              <a:spcAft>
                <a:spcPts val="1200"/>
              </a:spcAft>
              <a:buClr>
                <a:schemeClr val="accent1"/>
              </a:buClr>
              <a:buFont typeface="Courier New" panose="02070309020205020404" pitchFamily="49" charset="0"/>
              <a:buChar char="o"/>
            </a:pPr>
            <a:endParaRPr lang="en-CA" sz="2200" dirty="0">
              <a:solidFill>
                <a:srgbClr val="4C6D8C"/>
              </a:solidFill>
              <a:latin typeface="Arial" panose="020B0604020202020204" pitchFamily="34" charset="0"/>
              <a:cs typeface="Arial" panose="020B0604020202020204" pitchFamily="34" charset="0"/>
            </a:endParaRPr>
          </a:p>
          <a:p>
            <a:pPr marL="342900" indent="-342900" fontAlgn="base">
              <a:lnSpc>
                <a:spcPct val="90000"/>
              </a:lnSpc>
              <a:spcAft>
                <a:spcPts val="1200"/>
              </a:spcAft>
              <a:buClr>
                <a:schemeClr val="accent1"/>
              </a:buClr>
              <a:buFont typeface="Courier New" panose="02070309020205020404" pitchFamily="49" charset="0"/>
              <a:buChar char="o"/>
            </a:pPr>
            <a:endParaRPr lang="en-CA" sz="2200" dirty="0">
              <a:solidFill>
                <a:srgbClr val="4C6D8C"/>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A01371D-2E50-0646-9796-1D865A2CC3C6}"/>
              </a:ext>
            </a:extLst>
          </p:cNvPr>
          <p:cNvPicPr>
            <a:picLocks noChangeAspect="1"/>
          </p:cNvPicPr>
          <p:nvPr/>
        </p:nvPicPr>
        <p:blipFill>
          <a:blip r:embed="rId4"/>
          <a:stretch>
            <a:fillRect/>
          </a:stretch>
        </p:blipFill>
        <p:spPr>
          <a:xfrm>
            <a:off x="1374155" y="2716127"/>
            <a:ext cx="1813382" cy="1813382"/>
          </a:xfrm>
          <a:prstGeom prst="rect">
            <a:avLst/>
          </a:prstGeom>
        </p:spPr>
      </p:pic>
    </p:spTree>
    <p:extLst>
      <p:ext uri="{BB962C8B-B14F-4D97-AF65-F5344CB8AC3E}">
        <p14:creationId xmlns:p14="http://schemas.microsoft.com/office/powerpoint/2010/main" val="2206983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8D8BCE3-A199-6D4A-B70E-8115876CD03C}"/>
              </a:ext>
            </a:extLst>
          </p:cNvPr>
          <p:cNvPicPr>
            <a:picLocks noChangeAspect="1"/>
          </p:cNvPicPr>
          <p:nvPr/>
        </p:nvPicPr>
        <p:blipFill>
          <a:blip r:embed="rId3"/>
          <a:stretch>
            <a:fillRect/>
          </a:stretch>
        </p:blipFill>
        <p:spPr>
          <a:xfrm>
            <a:off x="-1270228" y="2336958"/>
            <a:ext cx="5880100" cy="1435100"/>
          </a:xfrm>
          <a:prstGeom prst="rect">
            <a:avLst/>
          </a:prstGeom>
        </p:spPr>
      </p:pic>
      <p:sp>
        <p:nvSpPr>
          <p:cNvPr id="12" name="Rectangle 11">
            <a:extLst>
              <a:ext uri="{FF2B5EF4-FFF2-40B4-BE49-F238E27FC236}">
                <a16:creationId xmlns:a16="http://schemas.microsoft.com/office/drawing/2014/main" id="{5524B723-B47B-A948-9A9D-8A5B0A9522A3}"/>
              </a:ext>
            </a:extLst>
          </p:cNvPr>
          <p:cNvSpPr/>
          <p:nvPr/>
        </p:nvSpPr>
        <p:spPr>
          <a:xfrm>
            <a:off x="4847" y="3748908"/>
            <a:ext cx="4605025" cy="1692774"/>
          </a:xfrm>
          <a:prstGeom prst="rect">
            <a:avLst/>
          </a:prstGeom>
          <a:gradFill flip="none" rotWithShape="1">
            <a:gsLst>
              <a:gs pos="0">
                <a:schemeClr val="bg2">
                  <a:alpha val="0"/>
                </a:schemeClr>
              </a:gs>
              <a:gs pos="93000">
                <a:schemeClr val="accent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63045"/>
            <a:ext cx="104606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Engagement Challenges</a:t>
            </a:r>
          </a:p>
        </p:txBody>
      </p:sp>
      <p:sp>
        <p:nvSpPr>
          <p:cNvPr id="6" name="Rectangle 2">
            <a:extLst>
              <a:ext uri="{FF2B5EF4-FFF2-40B4-BE49-F238E27FC236}">
                <a16:creationId xmlns:a16="http://schemas.microsoft.com/office/drawing/2014/main" id="{DB146FA5-5D64-C049-8C10-2980910DE135}"/>
              </a:ext>
            </a:extLst>
          </p:cNvPr>
          <p:cNvSpPr>
            <a:spLocks noChangeArrowheads="1"/>
          </p:cNvSpPr>
          <p:nvPr/>
        </p:nvSpPr>
        <p:spPr bwMode="auto">
          <a:xfrm>
            <a:off x="570340" y="4661080"/>
            <a:ext cx="40395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dirty="0">
                <a:latin typeface="Arial"/>
                <a:cs typeface="Arial"/>
              </a:rPr>
              <a:t> </a:t>
            </a:r>
          </a:p>
        </p:txBody>
      </p:sp>
      <p:sp>
        <p:nvSpPr>
          <p:cNvPr id="2" name="Rectangle 1">
            <a:extLst>
              <a:ext uri="{FF2B5EF4-FFF2-40B4-BE49-F238E27FC236}">
                <a16:creationId xmlns:a16="http://schemas.microsoft.com/office/drawing/2014/main" id="{1D75B23C-5B24-A042-8F72-961ECE78B0C9}"/>
              </a:ext>
            </a:extLst>
          </p:cNvPr>
          <p:cNvSpPr/>
          <p:nvPr/>
        </p:nvSpPr>
        <p:spPr>
          <a:xfrm>
            <a:off x="6630319" y="2987228"/>
            <a:ext cx="4187526" cy="1569660"/>
          </a:xfrm>
          <a:prstGeom prst="rect">
            <a:avLst/>
          </a:prstGeom>
        </p:spPr>
        <p:txBody>
          <a:bodyPr wrap="square">
            <a:spAutoFit/>
          </a:bodyPr>
          <a:lstStyle/>
          <a:p>
            <a:r>
              <a:rPr lang="en-US" sz="2400" dirty="0">
                <a:solidFill>
                  <a:schemeClr val="bg1"/>
                </a:solidFill>
                <a:cs typeface="Arial"/>
              </a:rPr>
              <a:t>Engaging with multiple </a:t>
            </a:r>
          </a:p>
          <a:p>
            <a:r>
              <a:rPr lang="en-US" sz="2400" dirty="0">
                <a:solidFill>
                  <a:schemeClr val="bg1"/>
                </a:solidFill>
                <a:cs typeface="Arial"/>
              </a:rPr>
              <a:t>players </a:t>
            </a:r>
            <a:r>
              <a:rPr lang="en-CA" sz="2400" dirty="0">
                <a:solidFill>
                  <a:schemeClr val="bg1"/>
                </a:solidFill>
                <a:latin typeface="Arial" panose="020B0604020202020204" pitchFamily="34" charset="0"/>
                <a:cs typeface="Arial" panose="020B0604020202020204" pitchFamily="34" charset="0"/>
              </a:rPr>
              <a:t>takes </a:t>
            </a:r>
            <a:r>
              <a:rPr lang="en-CA" sz="2400" i="1" dirty="0">
                <a:solidFill>
                  <a:schemeClr val="accent1"/>
                </a:solidFill>
                <a:latin typeface="Arial" panose="020B0604020202020204" pitchFamily="34" charset="0"/>
                <a:cs typeface="Arial" panose="020B0604020202020204" pitchFamily="34" charset="0"/>
              </a:rPr>
              <a:t>trust</a:t>
            </a:r>
            <a:r>
              <a:rPr lang="en-CA" sz="2400" dirty="0">
                <a:solidFill>
                  <a:schemeClr val="accent1"/>
                </a:solidFill>
                <a:latin typeface="Arial" panose="020B0604020202020204" pitchFamily="34" charset="0"/>
                <a:cs typeface="Arial" panose="020B0604020202020204" pitchFamily="34" charset="0"/>
              </a:rPr>
              <a:t>…</a:t>
            </a:r>
          </a:p>
          <a:p>
            <a:r>
              <a:rPr lang="en-CA" sz="2400" dirty="0">
                <a:solidFill>
                  <a:schemeClr val="bg1"/>
                </a:solidFill>
                <a:latin typeface="Arial" panose="020B0604020202020204" pitchFamily="34" charset="0"/>
                <a:cs typeface="Arial" panose="020B0604020202020204" pitchFamily="34" charset="0"/>
              </a:rPr>
              <a:t>...which takes </a:t>
            </a:r>
            <a:r>
              <a:rPr lang="en-CA" sz="2400" i="1" dirty="0">
                <a:solidFill>
                  <a:schemeClr val="accent1"/>
                </a:solidFill>
                <a:latin typeface="Arial" panose="020B0604020202020204" pitchFamily="34" charset="0"/>
                <a:cs typeface="Arial" panose="020B0604020202020204" pitchFamily="34" charset="0"/>
              </a:rPr>
              <a:t>time</a:t>
            </a:r>
            <a:r>
              <a:rPr lang="en-CA" sz="2400" dirty="0">
                <a:solidFill>
                  <a:schemeClr val="accent1"/>
                </a:solidFill>
                <a:latin typeface="Arial" panose="020B0604020202020204" pitchFamily="34" charset="0"/>
                <a:cs typeface="Arial" panose="020B0604020202020204" pitchFamily="34" charset="0"/>
              </a:rPr>
              <a:t>… </a:t>
            </a:r>
          </a:p>
          <a:p>
            <a:r>
              <a:rPr lang="en-CA" sz="2400" dirty="0">
                <a:solidFill>
                  <a:schemeClr val="bg1"/>
                </a:solidFill>
                <a:latin typeface="Arial" panose="020B0604020202020204" pitchFamily="34" charset="0"/>
                <a:cs typeface="Arial" panose="020B0604020202020204" pitchFamily="34" charset="0"/>
              </a:rPr>
              <a:t>...which takes </a:t>
            </a:r>
            <a:r>
              <a:rPr lang="en-CA" sz="2400" i="1" dirty="0">
                <a:solidFill>
                  <a:schemeClr val="accent1"/>
                </a:solidFill>
                <a:latin typeface="Arial" panose="020B0604020202020204" pitchFamily="34" charset="0"/>
                <a:cs typeface="Arial" panose="020B0604020202020204" pitchFamily="34" charset="0"/>
              </a:rPr>
              <a:t>intentionality</a:t>
            </a:r>
            <a:r>
              <a:rPr lang="en-CA" sz="2400" dirty="0">
                <a:solidFill>
                  <a:schemeClr val="accent1"/>
                </a:solidFill>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5A01371D-2E50-0646-9796-1D865A2CC3C6}"/>
              </a:ext>
            </a:extLst>
          </p:cNvPr>
          <p:cNvPicPr>
            <a:picLocks noChangeAspect="1"/>
          </p:cNvPicPr>
          <p:nvPr/>
        </p:nvPicPr>
        <p:blipFill>
          <a:blip r:embed="rId4"/>
          <a:stretch>
            <a:fillRect/>
          </a:stretch>
        </p:blipFill>
        <p:spPr>
          <a:xfrm>
            <a:off x="1374155" y="2716127"/>
            <a:ext cx="1813382" cy="1813382"/>
          </a:xfrm>
          <a:prstGeom prst="rect">
            <a:avLst/>
          </a:prstGeom>
        </p:spPr>
      </p:pic>
    </p:spTree>
    <p:extLst>
      <p:ext uri="{BB962C8B-B14F-4D97-AF65-F5344CB8AC3E}">
        <p14:creationId xmlns:p14="http://schemas.microsoft.com/office/powerpoint/2010/main" val="3446933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0" name="Picture 9">
            <a:extLst>
              <a:ext uri="{FF2B5EF4-FFF2-40B4-BE49-F238E27FC236}">
                <a16:creationId xmlns:a16="http://schemas.microsoft.com/office/drawing/2014/main" id="{A9161876-5BB7-C54F-BC03-9FA0B7B08533}"/>
              </a:ext>
            </a:extLst>
          </p:cNvPr>
          <p:cNvPicPr>
            <a:picLocks noChangeAspect="1"/>
          </p:cNvPicPr>
          <p:nvPr/>
        </p:nvPicPr>
        <p:blipFill>
          <a:blip r:embed="rId3"/>
          <a:stretch>
            <a:fillRect/>
          </a:stretch>
        </p:blipFill>
        <p:spPr>
          <a:xfrm rot="5400000">
            <a:off x="4648089" y="48105"/>
            <a:ext cx="2924848" cy="12192002"/>
          </a:xfrm>
          <a:prstGeom prst="rect">
            <a:avLst/>
          </a:prstGeom>
        </p:spPr>
      </p:pic>
      <p:sp>
        <p:nvSpPr>
          <p:cNvPr id="6" name="Title 3">
            <a:extLst>
              <a:ext uri="{FF2B5EF4-FFF2-40B4-BE49-F238E27FC236}">
                <a16:creationId xmlns:a16="http://schemas.microsoft.com/office/drawing/2014/main" id="{F2498670-DB40-4A4E-93E5-1E03E869C616}"/>
              </a:ext>
            </a:extLst>
          </p:cNvPr>
          <p:cNvSpPr txBox="1">
            <a:spLocks/>
          </p:cNvSpPr>
          <p:nvPr/>
        </p:nvSpPr>
        <p:spPr bwMode="auto">
          <a:xfrm>
            <a:off x="595313" y="863045"/>
            <a:ext cx="11001374"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panose="020B0604020202020204" pitchFamily="34" charset="0"/>
                <a:cs typeface="Arial" panose="020B0604020202020204" pitchFamily="34" charset="0"/>
              </a:rPr>
              <a:t>Reflective Questions </a:t>
            </a:r>
          </a:p>
        </p:txBody>
      </p:sp>
      <p:sp>
        <p:nvSpPr>
          <p:cNvPr id="8" name="Google Shape;1917;p146">
            <a:extLst>
              <a:ext uri="{FF2B5EF4-FFF2-40B4-BE49-F238E27FC236}">
                <a16:creationId xmlns:a16="http://schemas.microsoft.com/office/drawing/2014/main" id="{A763F74C-6327-A74D-9A8A-85981399B3BA}"/>
              </a:ext>
            </a:extLst>
          </p:cNvPr>
          <p:cNvSpPr txBox="1"/>
          <p:nvPr/>
        </p:nvSpPr>
        <p:spPr>
          <a:xfrm>
            <a:off x="595312" y="2006045"/>
            <a:ext cx="11001375" cy="4851955"/>
          </a:xfrm>
          <a:prstGeom prst="rect">
            <a:avLst/>
          </a:prstGeom>
          <a:noFill/>
          <a:ln>
            <a:noFill/>
          </a:ln>
        </p:spPr>
        <p:txBody>
          <a:bodyPr spcFirstLastPara="1" wrap="square" lIns="91425" tIns="91425" rIns="91425" bIns="91425" anchor="t" anchorCtr="0">
            <a:noAutofit/>
          </a:bodyPr>
          <a:lstStyle/>
          <a:p>
            <a:pPr lvl="0"/>
            <a:r>
              <a:rPr lang="en-US" sz="3200" b="1" dirty="0">
                <a:solidFill>
                  <a:schemeClr val="accent2"/>
                </a:solidFill>
              </a:rPr>
              <a:t>1 : </a:t>
            </a:r>
            <a:r>
              <a:rPr lang="en-US" sz="3200" dirty="0">
                <a:solidFill>
                  <a:schemeClr val="accent2"/>
                </a:solidFill>
              </a:rPr>
              <a:t>Where have YOU faced challenges engaging others? </a:t>
            </a:r>
          </a:p>
          <a:p>
            <a:pPr marL="1257300" lvl="2" indent="-342900" fontAlgn="base">
              <a:buFont typeface="Arial" panose="020B0604020202020204" pitchFamily="34" charset="0"/>
              <a:buChar char="•"/>
            </a:pPr>
            <a:endParaRPr lang="en-CA" sz="2800" dirty="0"/>
          </a:p>
          <a:p>
            <a:pPr marL="1714500" lvl="3" indent="-342900" fontAlgn="base">
              <a:buFont typeface="Arial" panose="020B0604020202020204" pitchFamily="34" charset="0"/>
              <a:buChar char="•"/>
            </a:pPr>
            <a:r>
              <a:rPr lang="en-CA" sz="2800" dirty="0"/>
              <a:t>Knowing who to engage </a:t>
            </a:r>
          </a:p>
          <a:p>
            <a:pPr marL="1714500" lvl="3" indent="-342900" fontAlgn="base">
              <a:buFont typeface="Arial" panose="020B0604020202020204" pitchFamily="34" charset="0"/>
              <a:buChar char="•"/>
            </a:pPr>
            <a:r>
              <a:rPr lang="en-CA" sz="2800" dirty="0"/>
              <a:t>Getting the right people to the table</a:t>
            </a:r>
          </a:p>
          <a:p>
            <a:pPr marL="1714500" lvl="3" indent="-342900" fontAlgn="base">
              <a:buFont typeface="Arial" panose="020B0604020202020204" pitchFamily="34" charset="0"/>
              <a:buChar char="•"/>
            </a:pPr>
            <a:r>
              <a:rPr lang="en-CA" sz="2800" dirty="0"/>
              <a:t>Setting clear roles and responsibilities</a:t>
            </a:r>
          </a:p>
          <a:p>
            <a:pPr marL="1714500" lvl="3" indent="-342900" fontAlgn="base">
              <a:buFont typeface="Arial" panose="020B0604020202020204" pitchFamily="34" charset="0"/>
              <a:buChar char="•"/>
            </a:pPr>
            <a:r>
              <a:rPr lang="en-US" sz="2800" dirty="0"/>
              <a:t>Sustaining engagement</a:t>
            </a:r>
          </a:p>
          <a:p>
            <a:pPr marL="1714500" lvl="3" indent="-342900" fontAlgn="base">
              <a:buFont typeface="Arial" panose="020B0604020202020204" pitchFamily="34" charset="0"/>
              <a:buChar char="•"/>
            </a:pPr>
            <a:r>
              <a:rPr lang="en-US" sz="2800" dirty="0"/>
              <a:t>Mobilizing people that are outside of the planning table</a:t>
            </a:r>
          </a:p>
          <a:p>
            <a:pPr marL="1714500" lvl="3" indent="-342900" fontAlgn="base">
              <a:buFont typeface="Arial" panose="020B0604020202020204" pitchFamily="34" charset="0"/>
              <a:buChar char="•"/>
            </a:pPr>
            <a:r>
              <a:rPr lang="en-US" sz="2800" dirty="0"/>
              <a:t>Getting participants beyond the barriers and toward action</a:t>
            </a:r>
          </a:p>
          <a:p>
            <a:pPr marL="1714500" lvl="3" indent="-342900" fontAlgn="base">
              <a:buFont typeface="Arial" panose="020B0604020202020204" pitchFamily="34" charset="0"/>
              <a:buChar char="•"/>
            </a:pPr>
            <a:r>
              <a:rPr lang="en-US" sz="2800" dirty="0">
                <a:latin typeface="Arial" panose="020B0604020202020204" pitchFamily="34" charset="0"/>
                <a:ea typeface="Calibri"/>
                <a:cs typeface="Arial" panose="020B0604020202020204" pitchFamily="34" charset="0"/>
                <a:sym typeface="Calibri"/>
              </a:rPr>
              <a:t>Other?</a:t>
            </a:r>
            <a:endParaRPr sz="2200" dirty="0">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099211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4E6252-D9CF-1847-8C45-F1C1C4F1C33C}"/>
              </a:ext>
            </a:extLst>
          </p:cNvPr>
          <p:cNvSpPr/>
          <p:nvPr/>
        </p:nvSpPr>
        <p:spPr>
          <a:xfrm>
            <a:off x="3697941" y="2183449"/>
            <a:ext cx="7799272" cy="867596"/>
          </a:xfrm>
          <a:prstGeom prst="rect">
            <a:avLst/>
          </a:prstGeom>
          <a:gradFill flip="none" rotWithShape="1">
            <a:gsLst>
              <a:gs pos="0">
                <a:schemeClr val="bg2">
                  <a:alpha val="0"/>
                </a:schemeClr>
              </a:gs>
              <a:gs pos="90000">
                <a:schemeClr val="accent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33154"/>
            <a:ext cx="1121568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cap="all" dirty="0">
                <a:solidFill>
                  <a:schemeClr val="accent1">
                    <a:lumMod val="50000"/>
                  </a:schemeClr>
                </a:solidFill>
                <a:latin typeface="Arial"/>
                <a:cs typeface="Arial"/>
              </a:rPr>
              <a:t>Influencing participation</a:t>
            </a:r>
            <a:endParaRPr lang="en-US" b="1" i="0" cap="all" dirty="0">
              <a:solidFill>
                <a:schemeClr val="accent1">
                  <a:lumMod val="50000"/>
                </a:schemeClr>
              </a:solidFill>
              <a:latin typeface="Arial"/>
              <a:cs typeface="Arial"/>
            </a:endParaRPr>
          </a:p>
        </p:txBody>
      </p:sp>
      <p:sp>
        <p:nvSpPr>
          <p:cNvPr id="9" name="Google Shape;1607;p137">
            <a:extLst>
              <a:ext uri="{FF2B5EF4-FFF2-40B4-BE49-F238E27FC236}">
                <a16:creationId xmlns:a16="http://schemas.microsoft.com/office/drawing/2014/main" id="{721BE30A-9FCD-1D4B-B1ED-E9D58BEE441D}"/>
              </a:ext>
            </a:extLst>
          </p:cNvPr>
          <p:cNvSpPr/>
          <p:nvPr/>
        </p:nvSpPr>
        <p:spPr>
          <a:xfrm>
            <a:off x="646670" y="2102578"/>
            <a:ext cx="3590903" cy="1143000"/>
          </a:xfrm>
          <a:prstGeom prst="rect">
            <a:avLst/>
          </a:prstGeom>
          <a:noFill/>
          <a:ln>
            <a:noFill/>
          </a:ln>
        </p:spPr>
        <p:txBody>
          <a:bodyPr spcFirstLastPara="1" wrap="square" lIns="91425" tIns="45700" rIns="91425" bIns="45700" anchor="t" anchorCtr="0">
            <a:noAutofit/>
          </a:bodyPr>
          <a:lstStyle/>
          <a:p>
            <a:pPr fontAlgn="base"/>
            <a:r>
              <a:rPr lang="en-CA" sz="2000" b="1" dirty="0">
                <a:solidFill>
                  <a:srgbClr val="A9266F"/>
                </a:solidFill>
                <a:latin typeface="Arial" panose="020B0604020202020204" pitchFamily="34" charset="0"/>
                <a:cs typeface="Arial" panose="020B0604020202020204" pitchFamily="34" charset="0"/>
              </a:rPr>
              <a:t>Systems Leaders </a:t>
            </a:r>
          </a:p>
          <a:p>
            <a:pPr fontAlgn="base"/>
            <a:r>
              <a:rPr lang="en-CA" sz="2000" dirty="0">
                <a:solidFill>
                  <a:srgbClr val="A9266F"/>
                </a:solidFill>
                <a:latin typeface="Arial" panose="020B0604020202020204" pitchFamily="34" charset="0"/>
                <a:cs typeface="Arial" panose="020B0604020202020204" pitchFamily="34" charset="0"/>
              </a:rPr>
              <a:t>can’t control other </a:t>
            </a:r>
          </a:p>
          <a:p>
            <a:pPr fontAlgn="base"/>
            <a:r>
              <a:rPr lang="en-CA" sz="2000" dirty="0">
                <a:solidFill>
                  <a:srgbClr val="A9266F"/>
                </a:solidFill>
                <a:latin typeface="Arial" panose="020B0604020202020204" pitchFamily="34" charset="0"/>
                <a:cs typeface="Arial" panose="020B0604020202020204" pitchFamily="34" charset="0"/>
              </a:rPr>
              <a:t>people’s actions, but </a:t>
            </a:r>
          </a:p>
          <a:p>
            <a:pPr fontAlgn="base"/>
            <a:r>
              <a:rPr lang="en-CA" sz="2000" dirty="0">
                <a:solidFill>
                  <a:srgbClr val="A9266F"/>
                </a:solidFill>
                <a:latin typeface="Arial" panose="020B0604020202020204" pitchFamily="34" charset="0"/>
                <a:cs typeface="Arial" panose="020B0604020202020204" pitchFamily="34" charset="0"/>
              </a:rPr>
              <a:t>can encourage and </a:t>
            </a:r>
          </a:p>
          <a:p>
            <a:pPr fontAlgn="base"/>
            <a:r>
              <a:rPr lang="en-CA" sz="2000" dirty="0">
                <a:solidFill>
                  <a:srgbClr val="A9266F"/>
                </a:solidFill>
                <a:latin typeface="Arial" panose="020B0604020202020204" pitchFamily="34" charset="0"/>
                <a:cs typeface="Arial" panose="020B0604020202020204" pitchFamily="34" charset="0"/>
              </a:rPr>
              <a:t>facilitate positive and productive interaction!</a:t>
            </a:r>
          </a:p>
        </p:txBody>
      </p:sp>
      <p:sp>
        <p:nvSpPr>
          <p:cNvPr id="11" name="Rectangle 10">
            <a:extLst>
              <a:ext uri="{FF2B5EF4-FFF2-40B4-BE49-F238E27FC236}">
                <a16:creationId xmlns:a16="http://schemas.microsoft.com/office/drawing/2014/main" id="{A0BDABC1-4532-F946-B9EB-F13C85C68277}"/>
              </a:ext>
            </a:extLst>
          </p:cNvPr>
          <p:cNvSpPr/>
          <p:nvPr/>
        </p:nvSpPr>
        <p:spPr>
          <a:xfrm>
            <a:off x="746299" y="4398554"/>
            <a:ext cx="5076277" cy="867596"/>
          </a:xfrm>
          <a:prstGeom prst="rect">
            <a:avLst/>
          </a:prstGeom>
          <a:gradFill flip="none" rotWithShape="1">
            <a:gsLst>
              <a:gs pos="0">
                <a:schemeClr val="bg2">
                  <a:alpha val="0"/>
                </a:schemeClr>
              </a:gs>
              <a:gs pos="90000">
                <a:schemeClr val="accent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Google Shape;1612;p137">
            <a:extLst>
              <a:ext uri="{FF2B5EF4-FFF2-40B4-BE49-F238E27FC236}">
                <a16:creationId xmlns:a16="http://schemas.microsoft.com/office/drawing/2014/main" id="{B94B2FE5-73C9-5443-8684-EB07168E9F73}"/>
              </a:ext>
            </a:extLst>
          </p:cNvPr>
          <p:cNvSpPr/>
          <p:nvPr/>
        </p:nvSpPr>
        <p:spPr>
          <a:xfrm>
            <a:off x="1168063" y="4683951"/>
            <a:ext cx="6139020" cy="1477200"/>
          </a:xfrm>
          <a:prstGeom prst="rect">
            <a:avLst/>
          </a:prstGeom>
          <a:noFill/>
          <a:ln>
            <a:noFill/>
          </a:ln>
        </p:spPr>
        <p:txBody>
          <a:bodyPr spcFirstLastPara="1" wrap="square" lIns="91425" tIns="45700" rIns="91425" bIns="45700" anchor="t" anchorCtr="0">
            <a:noAutofit/>
          </a:bodyPr>
          <a:lstStyle/>
          <a:p>
            <a:pPr fontAlgn="base">
              <a:spcAft>
                <a:spcPts val="1200"/>
              </a:spcAft>
            </a:pPr>
            <a:r>
              <a:rPr lang="en-CA" b="1" dirty="0">
                <a:solidFill>
                  <a:schemeClr val="bg1"/>
                </a:solidFill>
                <a:latin typeface="Arial" panose="020B0604020202020204" pitchFamily="34" charset="0"/>
                <a:cs typeface="Arial" panose="020B0604020202020204" pitchFamily="34" charset="0"/>
              </a:rPr>
              <a:t>Evaluate your engagement impact:</a:t>
            </a:r>
          </a:p>
          <a:p>
            <a:pPr marL="285750" indent="-285750" fontAlgn="base">
              <a:buClr>
                <a:schemeClr val="accent1"/>
              </a:buClr>
              <a:buFont typeface="Courier New" panose="02070309020205020404" pitchFamily="49" charset="0"/>
              <a:buChar char="o"/>
            </a:pPr>
            <a:r>
              <a:rPr lang="en-CA" dirty="0">
                <a:solidFill>
                  <a:schemeClr val="bg1"/>
                </a:solidFill>
                <a:latin typeface="Arial" panose="020B0604020202020204" pitchFamily="34" charset="0"/>
                <a:cs typeface="Arial" panose="020B0604020202020204" pitchFamily="34" charset="0"/>
              </a:rPr>
              <a:t>Set goals</a:t>
            </a:r>
          </a:p>
          <a:p>
            <a:pPr marL="285750" indent="-285750" fontAlgn="base">
              <a:buClr>
                <a:schemeClr val="accent1"/>
              </a:buClr>
              <a:buFont typeface="Courier New" panose="02070309020205020404" pitchFamily="49" charset="0"/>
              <a:buChar char="o"/>
            </a:pPr>
            <a:r>
              <a:rPr lang="en-CA" dirty="0">
                <a:solidFill>
                  <a:schemeClr val="bg1"/>
                </a:solidFill>
                <a:latin typeface="Arial" panose="020B0604020202020204" pitchFamily="34" charset="0"/>
                <a:cs typeface="Arial" panose="020B0604020202020204" pitchFamily="34" charset="0"/>
              </a:rPr>
              <a:t>Track progress</a:t>
            </a:r>
          </a:p>
          <a:p>
            <a:pPr marL="285750" indent="-285750" fontAlgn="base">
              <a:buClr>
                <a:schemeClr val="accent1"/>
              </a:buClr>
              <a:buFont typeface="Courier New" panose="02070309020205020404" pitchFamily="49" charset="0"/>
              <a:buChar char="o"/>
            </a:pPr>
            <a:r>
              <a:rPr lang="en-CA" dirty="0">
                <a:solidFill>
                  <a:schemeClr val="bg1"/>
                </a:solidFill>
                <a:latin typeface="Arial" panose="020B0604020202020204" pitchFamily="34" charset="0"/>
                <a:cs typeface="Arial" panose="020B0604020202020204" pitchFamily="34" charset="0"/>
              </a:rPr>
              <a:t>Make time for additional engagement </a:t>
            </a:r>
            <a:br>
              <a:rPr lang="en-CA" dirty="0">
                <a:solidFill>
                  <a:schemeClr val="bg1"/>
                </a:solidFill>
                <a:latin typeface="Arial" panose="020B0604020202020204" pitchFamily="34" charset="0"/>
                <a:cs typeface="Arial" panose="020B0604020202020204" pitchFamily="34" charset="0"/>
              </a:rPr>
            </a:br>
            <a:r>
              <a:rPr lang="en-CA" dirty="0">
                <a:solidFill>
                  <a:schemeClr val="bg1"/>
                </a:solidFill>
                <a:latin typeface="Arial" panose="020B0604020202020204" pitchFamily="34" charset="0"/>
                <a:cs typeface="Arial" panose="020B0604020202020204" pitchFamily="34" charset="0"/>
              </a:rPr>
              <a:t>and change approach where needed</a:t>
            </a:r>
          </a:p>
        </p:txBody>
      </p:sp>
      <p:sp>
        <p:nvSpPr>
          <p:cNvPr id="21" name="Google Shape;1609;p137">
            <a:extLst>
              <a:ext uri="{FF2B5EF4-FFF2-40B4-BE49-F238E27FC236}">
                <a16:creationId xmlns:a16="http://schemas.microsoft.com/office/drawing/2014/main" id="{DFD700C3-7C9E-7841-AF80-14F318548769}"/>
              </a:ext>
            </a:extLst>
          </p:cNvPr>
          <p:cNvSpPr/>
          <p:nvPr/>
        </p:nvSpPr>
        <p:spPr>
          <a:xfrm>
            <a:off x="4160929" y="2426489"/>
            <a:ext cx="6987997" cy="923400"/>
          </a:xfrm>
          <a:prstGeom prst="rect">
            <a:avLst/>
          </a:prstGeom>
          <a:noFill/>
          <a:ln>
            <a:noFill/>
          </a:ln>
        </p:spPr>
        <p:txBody>
          <a:bodyPr spcFirstLastPara="1" wrap="square" lIns="91425" tIns="45700" rIns="91425" bIns="45700" anchor="t" anchorCtr="0">
            <a:noAutofit/>
          </a:bodyPr>
          <a:lstStyle/>
          <a:p>
            <a:pPr fontAlgn="base">
              <a:spcAft>
                <a:spcPts val="1200"/>
              </a:spcAft>
            </a:pPr>
            <a:r>
              <a:rPr lang="en-CA" b="1" dirty="0">
                <a:solidFill>
                  <a:schemeClr val="bg1"/>
                </a:solidFill>
                <a:latin typeface="Arial" panose="020B0604020202020204" pitchFamily="34" charset="0"/>
                <a:cs typeface="Arial" panose="020B0604020202020204" pitchFamily="34" charset="0"/>
              </a:rPr>
              <a:t>Meaningfully engage leaders, champions, and influencers</a:t>
            </a:r>
          </a:p>
          <a:p>
            <a:pPr marL="285750" indent="-285750" fontAlgn="base">
              <a:buClr>
                <a:schemeClr val="accent1"/>
              </a:buClr>
              <a:buFont typeface="Courier New" panose="02070309020205020404" pitchFamily="49" charset="0"/>
              <a:buChar char="o"/>
            </a:pPr>
            <a:r>
              <a:rPr lang="en-CA" dirty="0">
                <a:solidFill>
                  <a:schemeClr val="bg1"/>
                </a:solidFill>
                <a:latin typeface="Arial" panose="020B0604020202020204" pitchFamily="34" charset="0"/>
                <a:cs typeface="Arial" panose="020B0604020202020204" pitchFamily="34" charset="0"/>
              </a:rPr>
              <a:t>Clearly articulate the benefits </a:t>
            </a:r>
            <a:r>
              <a:rPr lang="en-CA" i="1" dirty="0">
                <a:solidFill>
                  <a:schemeClr val="bg1"/>
                </a:solidFill>
                <a:latin typeface="Arial" panose="020B0604020202020204" pitchFamily="34" charset="0"/>
                <a:cs typeface="Arial" panose="020B0604020202020204" pitchFamily="34" charset="0"/>
              </a:rPr>
              <a:t>– speak to what motivates them!</a:t>
            </a:r>
          </a:p>
          <a:p>
            <a:pPr marL="285750" indent="-285750" fontAlgn="base">
              <a:buClr>
                <a:schemeClr val="accent1"/>
              </a:buClr>
              <a:buFont typeface="Courier New" panose="02070309020205020404" pitchFamily="49" charset="0"/>
              <a:buChar char="o"/>
            </a:pPr>
            <a:r>
              <a:rPr lang="en-CA" dirty="0">
                <a:solidFill>
                  <a:schemeClr val="bg1"/>
                </a:solidFill>
                <a:latin typeface="Arial" panose="020B0604020202020204" pitchFamily="34" charset="0"/>
                <a:cs typeface="Arial" panose="020B0604020202020204" pitchFamily="34" charset="0"/>
              </a:rPr>
              <a:t>Keep engagement simple, and meaningful</a:t>
            </a:r>
          </a:p>
          <a:p>
            <a:pPr marL="285750" indent="-285750" fontAlgn="base">
              <a:buClr>
                <a:schemeClr val="accent1"/>
              </a:buClr>
              <a:buFont typeface="Courier New" panose="02070309020205020404" pitchFamily="49" charset="0"/>
              <a:buChar char="o"/>
            </a:pPr>
            <a:r>
              <a:rPr lang="en-CA" dirty="0">
                <a:solidFill>
                  <a:schemeClr val="bg1"/>
                </a:solidFill>
                <a:latin typeface="Arial" panose="020B0604020202020204" pitchFamily="34" charset="0"/>
                <a:cs typeface="Arial" panose="020B0604020202020204" pitchFamily="34" charset="0"/>
              </a:rPr>
              <a:t>Hold systems and the players within the system accountable</a:t>
            </a:r>
          </a:p>
          <a:p>
            <a:pPr marL="285750" indent="-285750" fontAlgn="base">
              <a:buClr>
                <a:schemeClr val="accent1"/>
              </a:buClr>
              <a:buFont typeface="Courier New" panose="02070309020205020404" pitchFamily="49" charset="0"/>
              <a:buChar char="o"/>
            </a:pPr>
            <a:r>
              <a:rPr lang="en-CA" dirty="0">
                <a:solidFill>
                  <a:schemeClr val="bg1"/>
                </a:solidFill>
                <a:latin typeface="Arial" panose="020B0604020202020204" pitchFamily="34" charset="0"/>
                <a:cs typeface="Arial" panose="020B0604020202020204" pitchFamily="34" charset="0"/>
              </a:rPr>
              <a:t>Ensure confidentiality within engagement</a:t>
            </a:r>
            <a:endParaRPr sz="1400"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15825CE1-F53D-B04B-913E-A43C3FC206A2}"/>
              </a:ext>
            </a:extLst>
          </p:cNvPr>
          <p:cNvSpPr/>
          <p:nvPr/>
        </p:nvSpPr>
        <p:spPr>
          <a:xfrm>
            <a:off x="6342533" y="4398554"/>
            <a:ext cx="5127786" cy="867596"/>
          </a:xfrm>
          <a:prstGeom prst="rect">
            <a:avLst/>
          </a:prstGeom>
          <a:gradFill flip="none" rotWithShape="1">
            <a:gsLst>
              <a:gs pos="0">
                <a:schemeClr val="bg2">
                  <a:alpha val="0"/>
                </a:schemeClr>
              </a:gs>
              <a:gs pos="90000">
                <a:schemeClr val="accent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Google Shape;1610;p137">
            <a:extLst>
              <a:ext uri="{FF2B5EF4-FFF2-40B4-BE49-F238E27FC236}">
                <a16:creationId xmlns:a16="http://schemas.microsoft.com/office/drawing/2014/main" id="{1046B1C4-2044-2C48-9858-D544078550C5}"/>
              </a:ext>
            </a:extLst>
          </p:cNvPr>
          <p:cNvSpPr/>
          <p:nvPr/>
        </p:nvSpPr>
        <p:spPr>
          <a:xfrm>
            <a:off x="6884895" y="4683951"/>
            <a:ext cx="4318656" cy="1200300"/>
          </a:xfrm>
          <a:prstGeom prst="rect">
            <a:avLst/>
          </a:prstGeom>
          <a:noFill/>
          <a:ln>
            <a:noFill/>
          </a:ln>
        </p:spPr>
        <p:txBody>
          <a:bodyPr spcFirstLastPara="1" wrap="square" lIns="91425" tIns="45700" rIns="91425" bIns="45700" anchor="t" anchorCtr="0">
            <a:noAutofit/>
          </a:bodyPr>
          <a:lstStyle/>
          <a:p>
            <a:pPr fontAlgn="base">
              <a:spcAft>
                <a:spcPts val="1200"/>
              </a:spcAft>
            </a:pPr>
            <a:r>
              <a:rPr lang="en-CA" b="1" dirty="0">
                <a:solidFill>
                  <a:schemeClr val="bg1"/>
                </a:solidFill>
                <a:latin typeface="Arial" panose="020B0604020202020204" pitchFamily="34" charset="0"/>
                <a:cs typeface="Arial" panose="020B0604020202020204" pitchFamily="34" charset="0"/>
              </a:rPr>
              <a:t>Communicate, Communicate, Communicate!</a:t>
            </a:r>
          </a:p>
          <a:p>
            <a:pPr marL="285750" indent="-285750" fontAlgn="base">
              <a:buClr>
                <a:schemeClr val="accent1"/>
              </a:buClr>
              <a:buFont typeface="Courier New" panose="02070309020205020404" pitchFamily="49" charset="0"/>
              <a:buChar char="o"/>
            </a:pPr>
            <a:r>
              <a:rPr lang="en-CA" dirty="0">
                <a:solidFill>
                  <a:schemeClr val="bg1"/>
                </a:solidFill>
                <a:latin typeface="Arial" panose="020B0604020202020204" pitchFamily="34" charset="0"/>
                <a:cs typeface="Arial" panose="020B0604020202020204" pitchFamily="34" charset="0"/>
              </a:rPr>
              <a:t>Clearly demonstrate that you are listening </a:t>
            </a:r>
            <a:r>
              <a:rPr lang="en-CA" i="1" dirty="0">
                <a:solidFill>
                  <a:schemeClr val="bg1"/>
                </a:solidFill>
                <a:latin typeface="Arial" panose="020B0604020202020204" pitchFamily="34" charset="0"/>
                <a:cs typeface="Arial" panose="020B0604020202020204" pitchFamily="34" charset="0"/>
              </a:rPr>
              <a:t>- Loop back (its worth it!)</a:t>
            </a:r>
          </a:p>
        </p:txBody>
      </p:sp>
    </p:spTree>
    <p:extLst>
      <p:ext uri="{BB962C8B-B14F-4D97-AF65-F5344CB8AC3E}">
        <p14:creationId xmlns:p14="http://schemas.microsoft.com/office/powerpoint/2010/main" val="4150355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0F467AE-82F5-EC4F-B538-100ED55A07C6}"/>
              </a:ext>
            </a:extLst>
          </p:cNvPr>
          <p:cNvSpPr txBox="1">
            <a:spLocks/>
          </p:cNvSpPr>
          <p:nvPr/>
        </p:nvSpPr>
        <p:spPr bwMode="auto">
          <a:xfrm>
            <a:off x="595313" y="833154"/>
            <a:ext cx="1121568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cap="all" dirty="0">
                <a:solidFill>
                  <a:schemeClr val="accent1">
                    <a:lumMod val="50000"/>
                  </a:schemeClr>
                </a:solidFill>
                <a:latin typeface="Arial"/>
                <a:cs typeface="Arial"/>
              </a:rPr>
              <a:t>LOOKING AHEAD</a:t>
            </a:r>
            <a:endParaRPr lang="en-US" b="1" i="0" cap="all" dirty="0">
              <a:solidFill>
                <a:schemeClr val="accent1">
                  <a:lumMod val="50000"/>
                </a:schemeClr>
              </a:solidFill>
              <a:latin typeface="Arial"/>
              <a:cs typeface="Arial"/>
            </a:endParaRPr>
          </a:p>
        </p:txBody>
      </p:sp>
      <p:sp>
        <p:nvSpPr>
          <p:cNvPr id="6" name="Rectangle 2">
            <a:extLst>
              <a:ext uri="{FF2B5EF4-FFF2-40B4-BE49-F238E27FC236}">
                <a16:creationId xmlns:a16="http://schemas.microsoft.com/office/drawing/2014/main" id="{DB146FA5-5D64-C049-8C10-2980910DE135}"/>
              </a:ext>
            </a:extLst>
          </p:cNvPr>
          <p:cNvSpPr>
            <a:spLocks noChangeArrowheads="1"/>
          </p:cNvSpPr>
          <p:nvPr/>
        </p:nvSpPr>
        <p:spPr bwMode="auto">
          <a:xfrm>
            <a:off x="595312" y="3428436"/>
            <a:ext cx="11345675" cy="318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2400"/>
              </a:spcAft>
            </a:pPr>
            <a:r>
              <a:rPr lang="en-US" sz="2400" b="1" dirty="0">
                <a:solidFill>
                  <a:schemeClr val="bg1"/>
                </a:solidFill>
                <a:latin typeface="Arial"/>
                <a:cs typeface="Arial"/>
              </a:rPr>
              <a:t>Deep dives into each stakeholder group with content on:</a:t>
            </a:r>
            <a:endParaRPr lang="en-US" sz="2400" dirty="0">
              <a:solidFill>
                <a:schemeClr val="bg1"/>
              </a:solidFill>
              <a:latin typeface="Arial"/>
              <a:cs typeface="Arial"/>
            </a:endParaRPr>
          </a:p>
          <a:p>
            <a:pPr marL="342900" indent="-342900">
              <a:lnSpc>
                <a:spcPct val="90000"/>
              </a:lnSpc>
              <a:spcAft>
                <a:spcPts val="600"/>
              </a:spcAft>
              <a:buClr>
                <a:schemeClr val="accent1"/>
              </a:buClr>
              <a:buFont typeface="Courier New" panose="02070309020205020404" pitchFamily="49" charset="0"/>
              <a:buChar char="o"/>
            </a:pPr>
            <a:r>
              <a:rPr lang="en-US" sz="2400" dirty="0">
                <a:solidFill>
                  <a:schemeClr val="tx1">
                    <a:lumMod val="75000"/>
                    <a:lumOff val="25000"/>
                  </a:schemeClr>
                </a:solidFill>
                <a:cs typeface="Arial"/>
              </a:rPr>
              <a:t>Who, When and How of engaging different stakeholders</a:t>
            </a:r>
          </a:p>
          <a:p>
            <a:pPr marL="342900" indent="-342900">
              <a:lnSpc>
                <a:spcPct val="90000"/>
              </a:lnSpc>
              <a:spcAft>
                <a:spcPts val="600"/>
              </a:spcAft>
              <a:buClr>
                <a:schemeClr val="accent1"/>
              </a:buClr>
              <a:buFont typeface="Courier New" panose="02070309020205020404" pitchFamily="49" charset="0"/>
              <a:buChar char="o"/>
            </a:pPr>
            <a:r>
              <a:rPr lang="en-US" sz="2400" dirty="0">
                <a:solidFill>
                  <a:schemeClr val="tx1">
                    <a:lumMod val="75000"/>
                    <a:lumOff val="25000"/>
                  </a:schemeClr>
                </a:solidFill>
                <a:cs typeface="Arial"/>
              </a:rPr>
              <a:t>Resources for Trust Building &amp; Strengthening </a:t>
            </a:r>
          </a:p>
          <a:p>
            <a:pPr marL="342900" indent="-342900">
              <a:lnSpc>
                <a:spcPct val="90000"/>
              </a:lnSpc>
              <a:spcAft>
                <a:spcPts val="600"/>
              </a:spcAft>
              <a:buClr>
                <a:schemeClr val="accent1"/>
              </a:buClr>
              <a:buFont typeface="Courier New" panose="02070309020205020404" pitchFamily="49" charset="0"/>
              <a:buChar char="o"/>
            </a:pPr>
            <a:r>
              <a:rPr lang="en-US" sz="2400" dirty="0">
                <a:solidFill>
                  <a:schemeClr val="tx1">
                    <a:lumMod val="75000"/>
                    <a:lumOff val="25000"/>
                  </a:schemeClr>
                </a:solidFill>
                <a:cs typeface="Arial"/>
              </a:rPr>
              <a:t>Human-Centered Design for practice and Systems Planning</a:t>
            </a:r>
          </a:p>
          <a:p>
            <a:pPr marL="342900" indent="-342900">
              <a:lnSpc>
                <a:spcPct val="90000"/>
              </a:lnSpc>
              <a:spcAft>
                <a:spcPts val="600"/>
              </a:spcAft>
              <a:buClr>
                <a:schemeClr val="accent1"/>
              </a:buClr>
              <a:buFont typeface="Courier New" panose="02070309020205020404" pitchFamily="49" charset="0"/>
              <a:buChar char="o"/>
            </a:pPr>
            <a:r>
              <a:rPr lang="en-US" sz="2400" dirty="0">
                <a:solidFill>
                  <a:schemeClr val="tx1">
                    <a:lumMod val="75000"/>
                    <a:lumOff val="25000"/>
                  </a:schemeClr>
                </a:solidFill>
                <a:cs typeface="Arial"/>
              </a:rPr>
              <a:t>Using a Collective Impact approach in Systems Planning</a:t>
            </a:r>
          </a:p>
          <a:p>
            <a:pPr marL="342900" indent="-342900">
              <a:lnSpc>
                <a:spcPct val="90000"/>
              </a:lnSpc>
              <a:spcAft>
                <a:spcPts val="600"/>
              </a:spcAft>
              <a:buClr>
                <a:schemeClr val="accent1"/>
              </a:buClr>
              <a:buFont typeface="Courier New" panose="02070309020205020404" pitchFamily="49" charset="0"/>
              <a:buChar char="o"/>
            </a:pPr>
            <a:r>
              <a:rPr lang="en-US" sz="2400" dirty="0">
                <a:solidFill>
                  <a:schemeClr val="tx1">
                    <a:lumMod val="75000"/>
                    <a:lumOff val="25000"/>
                  </a:schemeClr>
                </a:solidFill>
                <a:cs typeface="Arial"/>
              </a:rPr>
              <a:t>Process and Journey Mapping for increasing buy-in and improving processes</a:t>
            </a:r>
          </a:p>
          <a:p>
            <a:r>
              <a:rPr lang="en-US" sz="2400" dirty="0">
                <a:latin typeface="Arial"/>
                <a:cs typeface="Arial"/>
              </a:rPr>
              <a:t> </a:t>
            </a:r>
          </a:p>
        </p:txBody>
      </p:sp>
      <p:pic>
        <p:nvPicPr>
          <p:cNvPr id="10" name="Picture 9">
            <a:extLst>
              <a:ext uri="{FF2B5EF4-FFF2-40B4-BE49-F238E27FC236}">
                <a16:creationId xmlns:a16="http://schemas.microsoft.com/office/drawing/2014/main" id="{69BA5EC7-282B-1B4D-8E76-FE90F0C4FA0B}"/>
              </a:ext>
            </a:extLst>
          </p:cNvPr>
          <p:cNvPicPr>
            <a:picLocks noChangeAspect="1"/>
          </p:cNvPicPr>
          <p:nvPr/>
        </p:nvPicPr>
        <p:blipFill>
          <a:blip r:embed="rId3"/>
          <a:stretch>
            <a:fillRect/>
          </a:stretch>
        </p:blipFill>
        <p:spPr>
          <a:xfrm>
            <a:off x="0" y="2056364"/>
            <a:ext cx="12192000" cy="1023021"/>
          </a:xfrm>
          <a:prstGeom prst="rect">
            <a:avLst/>
          </a:prstGeom>
        </p:spPr>
      </p:pic>
    </p:spTree>
    <p:extLst>
      <p:ext uri="{BB962C8B-B14F-4D97-AF65-F5344CB8AC3E}">
        <p14:creationId xmlns:p14="http://schemas.microsoft.com/office/powerpoint/2010/main" val="4185301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6A1E2D-7811-774E-80FD-D7DCA657134A}"/>
              </a:ext>
            </a:extLst>
          </p:cNvPr>
          <p:cNvSpPr txBox="1"/>
          <p:nvPr/>
        </p:nvSpPr>
        <p:spPr>
          <a:xfrm>
            <a:off x="663388" y="3468432"/>
            <a:ext cx="11170024" cy="923330"/>
          </a:xfrm>
          <a:prstGeom prst="rect">
            <a:avLst/>
          </a:prstGeom>
          <a:noFill/>
        </p:spPr>
        <p:txBody>
          <a:bodyPr wrap="square" rtlCol="0">
            <a:spAutoFit/>
          </a:bodyPr>
          <a:lstStyle/>
          <a:p>
            <a:pPr algn="ctr"/>
            <a:r>
              <a:rPr lang="en-CA" sz="1800" dirty="0">
                <a:solidFill>
                  <a:schemeClr val="tx2"/>
                </a:solidFill>
              </a:rPr>
              <a:t>Funded by the Government of Canada’s Homelessness Partnering Strategy. The opinions and interpretations in this publication are those of the author and do not necessarily reflect those of the Government of Canada.</a:t>
            </a:r>
            <a:endParaRPr lang="en-US" sz="1800" dirty="0">
              <a:solidFill>
                <a:schemeClr val="tx2"/>
              </a:solidFill>
            </a:endParaRPr>
          </a:p>
        </p:txBody>
      </p:sp>
      <p:pic>
        <p:nvPicPr>
          <p:cNvPr id="4" name="Picture 3" descr="A close up of a logo&#10;&#10;Description automatically generated">
            <a:extLst>
              <a:ext uri="{FF2B5EF4-FFF2-40B4-BE49-F238E27FC236}">
                <a16:creationId xmlns:a16="http://schemas.microsoft.com/office/drawing/2014/main" id="{3B109002-E84C-A445-A224-C03AF3D04626}"/>
              </a:ext>
            </a:extLst>
          </p:cNvPr>
          <p:cNvPicPr>
            <a:picLocks noChangeAspect="1"/>
          </p:cNvPicPr>
          <p:nvPr/>
        </p:nvPicPr>
        <p:blipFill>
          <a:blip r:embed="rId3"/>
          <a:stretch>
            <a:fillRect/>
          </a:stretch>
        </p:blipFill>
        <p:spPr>
          <a:xfrm>
            <a:off x="4851734" y="2159010"/>
            <a:ext cx="2793332" cy="1072801"/>
          </a:xfrm>
          <a:prstGeom prst="rect">
            <a:avLst/>
          </a:prstGeom>
        </p:spPr>
      </p:pic>
    </p:spTree>
    <p:extLst>
      <p:ext uri="{BB962C8B-B14F-4D97-AF65-F5344CB8AC3E}">
        <p14:creationId xmlns:p14="http://schemas.microsoft.com/office/powerpoint/2010/main" val="3019231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D07680-5DF0-1944-B766-86759967275B}"/>
              </a:ext>
            </a:extLst>
          </p:cNvPr>
          <p:cNvSpPr txBox="1"/>
          <p:nvPr/>
        </p:nvSpPr>
        <p:spPr>
          <a:xfrm>
            <a:off x="4000500" y="3553905"/>
            <a:ext cx="4040564" cy="646331"/>
          </a:xfrm>
          <a:prstGeom prst="rect">
            <a:avLst/>
          </a:prstGeom>
          <a:noFill/>
        </p:spPr>
        <p:txBody>
          <a:bodyPr wrap="square" rtlCol="0">
            <a:spAutoFit/>
          </a:bodyPr>
          <a:lstStyle/>
          <a:p>
            <a:pPr algn="ctr"/>
            <a:r>
              <a:rPr lang="en-CA" dirty="0">
                <a:solidFill>
                  <a:schemeClr val="tx2"/>
                </a:solidFill>
              </a:rPr>
              <a:t>Icon bases made by </a:t>
            </a:r>
            <a:r>
              <a:rPr lang="en-CA" b="1" dirty="0" err="1">
                <a:solidFill>
                  <a:schemeClr val="tx2"/>
                </a:solidFill>
              </a:rPr>
              <a:t>Eucalyp</a:t>
            </a:r>
            <a:r>
              <a:rPr lang="en-CA" dirty="0">
                <a:solidFill>
                  <a:schemeClr val="tx2"/>
                </a:solidFill>
              </a:rPr>
              <a:t> from </a:t>
            </a:r>
            <a:r>
              <a:rPr lang="en-CA" dirty="0" err="1">
                <a:solidFill>
                  <a:schemeClr val="tx2"/>
                </a:solidFill>
              </a:rPr>
              <a:t>www.flaticon.com</a:t>
            </a:r>
            <a:endParaRPr lang="en-CA" dirty="0">
              <a:solidFill>
                <a:schemeClr val="tx2"/>
              </a:solidFill>
            </a:endParaRPr>
          </a:p>
        </p:txBody>
      </p:sp>
    </p:spTree>
    <p:extLst>
      <p:ext uri="{BB962C8B-B14F-4D97-AF65-F5344CB8AC3E}">
        <p14:creationId xmlns:p14="http://schemas.microsoft.com/office/powerpoint/2010/main" val="39039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0158F-814E-484C-BEC7-9077FB9E2F73}"/>
              </a:ext>
            </a:extLst>
          </p:cNvPr>
          <p:cNvSpPr txBox="1">
            <a:spLocks/>
          </p:cNvSpPr>
          <p:nvPr/>
        </p:nvSpPr>
        <p:spPr bwMode="auto">
          <a:xfrm>
            <a:off x="621621" y="2819400"/>
            <a:ext cx="6388779" cy="115954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6000" b="1" i="0" kern="800" cap="all" dirty="0">
                <a:solidFill>
                  <a:schemeClr val="accent5">
                    <a:lumMod val="20000"/>
                    <a:lumOff val="80000"/>
                  </a:schemeClr>
                </a:solidFill>
                <a:latin typeface="Arial"/>
                <a:cs typeface="Arial"/>
              </a:rPr>
              <a:t>Who We Are</a:t>
            </a:r>
          </a:p>
        </p:txBody>
      </p:sp>
    </p:spTree>
    <p:extLst>
      <p:ext uri="{BB962C8B-B14F-4D97-AF65-F5344CB8AC3E}">
        <p14:creationId xmlns:p14="http://schemas.microsoft.com/office/powerpoint/2010/main" val="82187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3"/>
          <p:cNvSpPr txBox="1"/>
          <p:nvPr/>
        </p:nvSpPr>
        <p:spPr>
          <a:xfrm>
            <a:off x="595311" y="1049824"/>
            <a:ext cx="11076736"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defTabSz="457200">
              <a:defRPr sz="4400" b="1" cap="all">
                <a:solidFill>
                  <a:srgbClr val="203864"/>
                </a:solidFill>
                <a:latin typeface="Arial"/>
                <a:ea typeface="Arial"/>
                <a:cs typeface="Arial"/>
                <a:sym typeface="Arial"/>
              </a:defRPr>
            </a:lvl1pPr>
          </a:lstStyle>
          <a:p>
            <a:r>
              <a:rPr dirty="0">
                <a:solidFill>
                  <a:srgbClr val="541337"/>
                </a:solidFill>
              </a:rPr>
              <a:t>The Systems planning collective</a:t>
            </a:r>
          </a:p>
        </p:txBody>
      </p:sp>
      <p:sp>
        <p:nvSpPr>
          <p:cNvPr id="60" name="Rectangle 2"/>
          <p:cNvSpPr txBox="1"/>
          <p:nvPr/>
        </p:nvSpPr>
        <p:spPr>
          <a:xfrm>
            <a:off x="595310" y="2108339"/>
            <a:ext cx="11076737" cy="411760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20000"/>
              </a:lnSpc>
              <a:defRPr sz="2400" b="1">
                <a:latin typeface="Arial"/>
                <a:ea typeface="Arial"/>
                <a:cs typeface="Arial"/>
                <a:sym typeface="Arial"/>
              </a:defRPr>
            </a:pPr>
            <a:r>
              <a:rPr sz="2200" dirty="0">
                <a:solidFill>
                  <a:schemeClr val="bg1"/>
                </a:solidFill>
              </a:rPr>
              <a:t>Dr. Stephen Gaetz </a:t>
            </a:r>
            <a:r>
              <a:rPr sz="2200" b="0" dirty="0">
                <a:solidFill>
                  <a:schemeClr val="bg1"/>
                </a:solidFill>
              </a:rPr>
              <a:t>– </a:t>
            </a:r>
            <a:r>
              <a:rPr sz="2200" b="0" dirty="0">
                <a:solidFill>
                  <a:srgbClr val="4C6D8C"/>
                </a:solidFill>
              </a:rPr>
              <a:t>President &amp; CEO, COH</a:t>
            </a:r>
          </a:p>
          <a:p>
            <a:pPr>
              <a:lnSpc>
                <a:spcPct val="120000"/>
              </a:lnSpc>
              <a:defRPr sz="2400" b="1">
                <a:latin typeface="Arial"/>
                <a:ea typeface="Arial"/>
                <a:cs typeface="Arial"/>
                <a:sym typeface="Arial"/>
              </a:defRPr>
            </a:pPr>
            <a:r>
              <a:rPr sz="2200" dirty="0">
                <a:solidFill>
                  <a:schemeClr val="bg1"/>
                </a:solidFill>
              </a:rPr>
              <a:t>Melanie Redman </a:t>
            </a:r>
            <a:r>
              <a:rPr sz="2200" b="0" dirty="0">
                <a:solidFill>
                  <a:schemeClr val="bg1"/>
                </a:solidFill>
              </a:rPr>
              <a:t>– </a:t>
            </a:r>
            <a:r>
              <a:rPr sz="2200" b="0" dirty="0">
                <a:solidFill>
                  <a:srgbClr val="4C6D8C"/>
                </a:solidFill>
              </a:rPr>
              <a:t>President &amp; CEO, A Way Home Canada</a:t>
            </a:r>
          </a:p>
          <a:p>
            <a:pPr>
              <a:lnSpc>
                <a:spcPct val="120000"/>
              </a:lnSpc>
              <a:defRPr sz="2400" b="1">
                <a:latin typeface="Arial"/>
                <a:ea typeface="Arial"/>
                <a:cs typeface="Arial"/>
                <a:sym typeface="Arial"/>
              </a:defRPr>
            </a:pPr>
            <a:r>
              <a:rPr sz="2200" dirty="0">
                <a:solidFill>
                  <a:schemeClr val="bg1"/>
                </a:solidFill>
              </a:rPr>
              <a:t>Dr. Alina Turner </a:t>
            </a:r>
            <a:r>
              <a:rPr sz="2200" b="0" dirty="0">
                <a:solidFill>
                  <a:schemeClr val="bg1"/>
                </a:solidFill>
              </a:rPr>
              <a:t>– </a:t>
            </a:r>
            <a:r>
              <a:rPr sz="2200" b="0" dirty="0">
                <a:solidFill>
                  <a:srgbClr val="4C6D8C"/>
                </a:solidFill>
              </a:rPr>
              <a:t>Principal, Turner Strategies | Co-Founder, HelpSeeker | Fellow, School of Public Policy, University of Calgary </a:t>
            </a:r>
          </a:p>
          <a:p>
            <a:pPr>
              <a:lnSpc>
                <a:spcPct val="120000"/>
              </a:lnSpc>
              <a:defRPr sz="2400" b="1">
                <a:latin typeface="Arial"/>
                <a:ea typeface="Arial"/>
                <a:cs typeface="Arial"/>
                <a:sym typeface="Arial"/>
              </a:defRPr>
            </a:pPr>
            <a:r>
              <a:rPr sz="2200" dirty="0">
                <a:solidFill>
                  <a:schemeClr val="bg1"/>
                </a:solidFill>
              </a:rPr>
              <a:t>Allyson Marsolais </a:t>
            </a:r>
            <a:r>
              <a:rPr sz="2200" b="0" dirty="0">
                <a:solidFill>
                  <a:schemeClr val="bg1"/>
                </a:solidFill>
              </a:rPr>
              <a:t>– </a:t>
            </a:r>
            <a:r>
              <a:rPr sz="2200" b="0" dirty="0">
                <a:solidFill>
                  <a:srgbClr val="4C6D8C"/>
                </a:solidFill>
              </a:rPr>
              <a:t>Chief Operating Officer, COH</a:t>
            </a:r>
          </a:p>
          <a:p>
            <a:pPr>
              <a:lnSpc>
                <a:spcPct val="120000"/>
              </a:lnSpc>
              <a:defRPr sz="2400" b="1">
                <a:latin typeface="Arial"/>
                <a:ea typeface="Arial"/>
                <a:cs typeface="Arial"/>
                <a:sym typeface="Arial"/>
              </a:defRPr>
            </a:pPr>
            <a:r>
              <a:rPr sz="2200" dirty="0">
                <a:solidFill>
                  <a:schemeClr val="bg1"/>
                </a:solidFill>
              </a:rPr>
              <a:t>Dr. John Ecker </a:t>
            </a:r>
            <a:r>
              <a:rPr sz="2200" b="0" dirty="0">
                <a:solidFill>
                  <a:schemeClr val="bg1"/>
                </a:solidFill>
              </a:rPr>
              <a:t>– </a:t>
            </a:r>
            <a:r>
              <a:rPr sz="2200" b="0" dirty="0">
                <a:solidFill>
                  <a:srgbClr val="4C6D8C"/>
                </a:solidFill>
              </a:rPr>
              <a:t>Director of Research &amp; Evaluation, COH</a:t>
            </a:r>
          </a:p>
          <a:p>
            <a:pPr>
              <a:lnSpc>
                <a:spcPct val="120000"/>
              </a:lnSpc>
              <a:defRPr sz="2400" b="1">
                <a:latin typeface="Arial"/>
                <a:ea typeface="Arial"/>
                <a:cs typeface="Arial"/>
                <a:sym typeface="Arial"/>
              </a:defRPr>
            </a:pPr>
            <a:r>
              <a:rPr sz="2200" dirty="0">
                <a:solidFill>
                  <a:schemeClr val="bg1"/>
                </a:solidFill>
              </a:rPr>
              <a:t>David French </a:t>
            </a:r>
            <a:r>
              <a:rPr sz="2200" b="0" dirty="0">
                <a:solidFill>
                  <a:schemeClr val="bg1"/>
                </a:solidFill>
              </a:rPr>
              <a:t>– </a:t>
            </a:r>
            <a:r>
              <a:rPr sz="2200" b="0" dirty="0">
                <a:solidFill>
                  <a:srgbClr val="4C6D8C"/>
                </a:solidFill>
              </a:rPr>
              <a:t>Director of Policy &amp; Planning, A Way Home Canada</a:t>
            </a:r>
          </a:p>
          <a:p>
            <a:pPr>
              <a:lnSpc>
                <a:spcPct val="120000"/>
              </a:lnSpc>
              <a:defRPr sz="2400" b="1">
                <a:latin typeface="Arial"/>
                <a:ea typeface="Arial"/>
                <a:cs typeface="Arial"/>
                <a:sym typeface="Arial"/>
              </a:defRPr>
            </a:pPr>
            <a:r>
              <a:rPr sz="2200" dirty="0">
                <a:solidFill>
                  <a:schemeClr val="bg1"/>
                </a:solidFill>
              </a:rPr>
              <a:t>Mary-Jane </a:t>
            </a:r>
            <a:r>
              <a:rPr sz="2200" dirty="0" err="1">
                <a:solidFill>
                  <a:schemeClr val="bg1"/>
                </a:solidFill>
              </a:rPr>
              <a:t>McKitterick</a:t>
            </a:r>
            <a:r>
              <a:rPr sz="2200" dirty="0">
                <a:solidFill>
                  <a:schemeClr val="bg1"/>
                </a:solidFill>
              </a:rPr>
              <a:t> </a:t>
            </a:r>
            <a:r>
              <a:rPr lang="en-CA" sz="2200" dirty="0">
                <a:solidFill>
                  <a:schemeClr val="bg1"/>
                </a:solidFill>
              </a:rPr>
              <a:t>–</a:t>
            </a:r>
            <a:r>
              <a:rPr sz="2200" b="0" dirty="0">
                <a:solidFill>
                  <a:schemeClr val="bg1"/>
                </a:solidFill>
              </a:rPr>
              <a:t> </a:t>
            </a:r>
            <a:r>
              <a:rPr sz="2200" b="0" dirty="0">
                <a:solidFill>
                  <a:srgbClr val="4C6D8C"/>
                </a:solidFill>
              </a:rPr>
              <a:t>Community Planning Manager, A Way Home Canada</a:t>
            </a:r>
          </a:p>
          <a:p>
            <a:pPr>
              <a:lnSpc>
                <a:spcPct val="120000"/>
              </a:lnSpc>
              <a:defRPr sz="2400" b="1">
                <a:latin typeface="Arial"/>
                <a:ea typeface="Arial"/>
                <a:cs typeface="Arial"/>
                <a:sym typeface="Arial"/>
              </a:defRPr>
            </a:pPr>
            <a:r>
              <a:rPr sz="2200" dirty="0">
                <a:solidFill>
                  <a:schemeClr val="bg1"/>
                </a:solidFill>
              </a:rPr>
              <a:t>Amanda Buchnea </a:t>
            </a:r>
            <a:r>
              <a:rPr sz="2200" b="0" dirty="0">
                <a:solidFill>
                  <a:schemeClr val="bg1"/>
                </a:solidFill>
              </a:rPr>
              <a:t>– </a:t>
            </a:r>
            <a:r>
              <a:rPr sz="2200" b="0" dirty="0">
                <a:solidFill>
                  <a:srgbClr val="4C6D8C"/>
                </a:solidFill>
              </a:rPr>
              <a:t>Policy &amp; Planning Coordinator, A Way Home Canada</a:t>
            </a:r>
          </a:p>
          <a:p>
            <a:pPr>
              <a:lnSpc>
                <a:spcPct val="120000"/>
              </a:lnSpc>
              <a:defRPr sz="2400" b="1">
                <a:latin typeface="Arial"/>
                <a:ea typeface="Arial"/>
                <a:cs typeface="Arial"/>
                <a:sym typeface="Arial"/>
              </a:defRPr>
            </a:pPr>
            <a:r>
              <a:rPr sz="2200" dirty="0">
                <a:solidFill>
                  <a:schemeClr val="bg1"/>
                </a:solidFill>
              </a:rPr>
              <a:t>Dr. Anika Mifsud </a:t>
            </a:r>
            <a:r>
              <a:rPr sz="2200" b="0" dirty="0">
                <a:solidFill>
                  <a:schemeClr val="bg1"/>
                </a:solidFill>
              </a:rPr>
              <a:t>– </a:t>
            </a:r>
            <a:r>
              <a:rPr sz="2200" b="0" dirty="0">
                <a:solidFill>
                  <a:srgbClr val="4C6D8C"/>
                </a:solidFill>
              </a:rPr>
              <a:t>Post-Doctoral Fellow, COH</a:t>
            </a:r>
          </a:p>
        </p:txBody>
      </p:sp>
    </p:spTree>
    <p:extLst>
      <p:ext uri="{BB962C8B-B14F-4D97-AF65-F5344CB8AC3E}">
        <p14:creationId xmlns:p14="http://schemas.microsoft.com/office/powerpoint/2010/main" val="257250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txBox="1"/>
          <p:nvPr/>
        </p:nvSpPr>
        <p:spPr>
          <a:xfrm>
            <a:off x="595312" y="1049825"/>
            <a:ext cx="905071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457200">
              <a:defRPr sz="4400" b="1" cap="all">
                <a:solidFill>
                  <a:srgbClr val="203864"/>
                </a:solidFill>
                <a:latin typeface="Arial"/>
                <a:ea typeface="Arial"/>
                <a:cs typeface="Arial"/>
                <a:sym typeface="Arial"/>
              </a:defRPr>
            </a:lvl1pPr>
          </a:lstStyle>
          <a:p>
            <a:r>
              <a:rPr dirty="0">
                <a:solidFill>
                  <a:srgbClr val="541337"/>
                </a:solidFill>
              </a:rPr>
              <a:t>Our goals</a:t>
            </a:r>
          </a:p>
        </p:txBody>
      </p:sp>
      <p:sp>
        <p:nvSpPr>
          <p:cNvPr id="64" name="Rectangle 2"/>
          <p:cNvSpPr txBox="1"/>
          <p:nvPr/>
        </p:nvSpPr>
        <p:spPr>
          <a:xfrm>
            <a:off x="595310" y="2108339"/>
            <a:ext cx="11076737" cy="378565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r>
              <a:rPr dirty="0">
                <a:solidFill>
                  <a:srgbClr val="4C6D8C"/>
                </a:solidFill>
              </a:rPr>
              <a:t>Collaboration between A Way Home Canada, Canadian Observatory on Homelessness and Turner Strategies</a:t>
            </a:r>
            <a:endParaRPr lang="en-US"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endParaRPr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r>
              <a:rPr dirty="0">
                <a:solidFill>
                  <a:srgbClr val="4C6D8C"/>
                </a:solidFill>
              </a:rPr>
              <a:t>Dedicated to helping communities &amp; governments prevent and end all forms </a:t>
            </a:r>
            <a:br>
              <a:rPr lang="en-US" dirty="0">
                <a:solidFill>
                  <a:srgbClr val="4C6D8C"/>
                </a:solidFill>
              </a:rPr>
            </a:br>
            <a:r>
              <a:rPr dirty="0">
                <a:solidFill>
                  <a:srgbClr val="4C6D8C"/>
                </a:solidFill>
              </a:rPr>
              <a:t>of homelessness in Canada</a:t>
            </a:r>
            <a:endParaRPr lang="en-US"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endParaRPr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r>
              <a:rPr dirty="0">
                <a:solidFill>
                  <a:srgbClr val="4C6D8C"/>
                </a:solidFill>
              </a:rPr>
              <a:t>How? Supporting evidence-based systems planning, capacity building </a:t>
            </a:r>
            <a:br>
              <a:rPr lang="en-US" dirty="0">
                <a:solidFill>
                  <a:srgbClr val="4C6D8C"/>
                </a:solidFill>
              </a:rPr>
            </a:br>
            <a:r>
              <a:rPr dirty="0">
                <a:solidFill>
                  <a:srgbClr val="4C6D8C"/>
                </a:solidFill>
              </a:rPr>
              <a:t>and technical assistance</a:t>
            </a:r>
            <a:endParaRPr lang="en-US"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endParaRPr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r>
              <a:rPr dirty="0">
                <a:solidFill>
                  <a:srgbClr val="4C6D8C"/>
                </a:solidFill>
              </a:rPr>
              <a:t>Collective progress towards ending homelessness</a:t>
            </a:r>
          </a:p>
        </p:txBody>
      </p:sp>
      <p:pic>
        <p:nvPicPr>
          <p:cNvPr id="4" name="Picture 3">
            <a:extLst>
              <a:ext uri="{FF2B5EF4-FFF2-40B4-BE49-F238E27FC236}">
                <a16:creationId xmlns:a16="http://schemas.microsoft.com/office/drawing/2014/main" id="{6B7F8C7C-61DF-FF49-9E3D-2AC62B055F8F}"/>
              </a:ext>
            </a:extLst>
          </p:cNvPr>
          <p:cNvPicPr>
            <a:picLocks noChangeAspect="1"/>
          </p:cNvPicPr>
          <p:nvPr/>
        </p:nvPicPr>
        <p:blipFill>
          <a:blip r:embed="rId3"/>
          <a:stretch>
            <a:fillRect/>
          </a:stretch>
        </p:blipFill>
        <p:spPr>
          <a:xfrm>
            <a:off x="8502291" y="4043062"/>
            <a:ext cx="5208584" cy="3903786"/>
          </a:xfrm>
          <a:prstGeom prst="rect">
            <a:avLst/>
          </a:prstGeom>
        </p:spPr>
      </p:pic>
    </p:spTree>
    <p:extLst>
      <p:ext uri="{BB962C8B-B14F-4D97-AF65-F5344CB8AC3E}">
        <p14:creationId xmlns:p14="http://schemas.microsoft.com/office/powerpoint/2010/main" val="315934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3"/>
          <p:cNvSpPr txBox="1"/>
          <p:nvPr/>
        </p:nvSpPr>
        <p:spPr>
          <a:xfrm>
            <a:off x="595311" y="1049824"/>
            <a:ext cx="8576398"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defTabSz="457200">
              <a:defRPr sz="4400" b="1" cap="all">
                <a:solidFill>
                  <a:srgbClr val="203864"/>
                </a:solidFill>
                <a:latin typeface="Arial"/>
                <a:ea typeface="Arial"/>
                <a:cs typeface="Arial"/>
                <a:sym typeface="Arial"/>
              </a:defRPr>
            </a:lvl1pPr>
          </a:lstStyle>
          <a:p>
            <a:r>
              <a:rPr dirty="0">
                <a:solidFill>
                  <a:srgbClr val="541337"/>
                </a:solidFill>
              </a:rPr>
              <a:t>What are we here to do?</a:t>
            </a:r>
          </a:p>
        </p:txBody>
      </p:sp>
      <p:sp>
        <p:nvSpPr>
          <p:cNvPr id="68" name="Rectangle 3"/>
          <p:cNvSpPr txBox="1"/>
          <p:nvPr/>
        </p:nvSpPr>
        <p:spPr>
          <a:xfrm>
            <a:off x="595310" y="2108339"/>
            <a:ext cx="11076737" cy="378565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r>
              <a:rPr b="1" dirty="0">
                <a:solidFill>
                  <a:schemeClr val="bg1"/>
                </a:solidFill>
              </a:rPr>
              <a:t>Provide resources: </a:t>
            </a:r>
            <a:r>
              <a:rPr lang="en-US" dirty="0">
                <a:solidFill>
                  <a:srgbClr val="4C6D8C"/>
                </a:solidFill>
              </a:rPr>
              <a:t>Systems Planning Curriculum - </a:t>
            </a:r>
            <a:r>
              <a:rPr dirty="0">
                <a:solidFill>
                  <a:srgbClr val="4C6D8C"/>
                </a:solidFill>
              </a:rPr>
              <a:t>modules, webinars, guides, infographics</a:t>
            </a:r>
            <a:endParaRPr lang="en-US"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endParaRPr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r>
              <a:rPr b="1" dirty="0">
                <a:solidFill>
                  <a:schemeClr val="bg1"/>
                </a:solidFill>
              </a:rPr>
              <a:t>Build capacity: </a:t>
            </a:r>
            <a:r>
              <a:rPr dirty="0">
                <a:solidFill>
                  <a:srgbClr val="4C6D8C"/>
                </a:solidFill>
              </a:rPr>
              <a:t>Wealth of information/expertise, supporting communities to </a:t>
            </a:r>
            <a:br>
              <a:rPr lang="en-US" dirty="0">
                <a:solidFill>
                  <a:srgbClr val="4C6D8C"/>
                </a:solidFill>
              </a:rPr>
            </a:br>
            <a:r>
              <a:rPr dirty="0">
                <a:solidFill>
                  <a:srgbClr val="4C6D8C"/>
                </a:solidFill>
              </a:rPr>
              <a:t>do systems planning</a:t>
            </a:r>
            <a:endParaRPr lang="en-US"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endParaRPr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r>
              <a:rPr b="1" dirty="0">
                <a:solidFill>
                  <a:schemeClr val="bg1"/>
                </a:solidFill>
              </a:rPr>
              <a:t>Training &amp; Technical Assistance: </a:t>
            </a:r>
            <a:r>
              <a:rPr dirty="0">
                <a:solidFill>
                  <a:srgbClr val="4C6D8C"/>
                </a:solidFill>
              </a:rPr>
              <a:t>HelpSeeker, Systems Mapping, Webinars</a:t>
            </a:r>
            <a:endParaRPr lang="en-US"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endParaRPr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r>
              <a:rPr b="1" dirty="0">
                <a:solidFill>
                  <a:schemeClr val="bg1"/>
                </a:solidFill>
              </a:rPr>
              <a:t>Partnership building: </a:t>
            </a:r>
            <a:r>
              <a:rPr dirty="0">
                <a:solidFill>
                  <a:srgbClr val="4C6D8C"/>
                </a:solidFill>
              </a:rPr>
              <a:t>Designated communities, Non-designated communities,  Indigenous leaders</a:t>
            </a:r>
          </a:p>
        </p:txBody>
      </p:sp>
    </p:spTree>
    <p:extLst>
      <p:ext uri="{BB962C8B-B14F-4D97-AF65-F5344CB8AC3E}">
        <p14:creationId xmlns:p14="http://schemas.microsoft.com/office/powerpoint/2010/main" val="305084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3"/>
          <p:cNvSpPr txBox="1"/>
          <p:nvPr/>
        </p:nvSpPr>
        <p:spPr>
          <a:xfrm>
            <a:off x="595311" y="1049825"/>
            <a:ext cx="6522665"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defTabSz="457200">
              <a:defRPr sz="4400" b="1" cap="all">
                <a:solidFill>
                  <a:srgbClr val="203864"/>
                </a:solidFill>
                <a:latin typeface="Arial"/>
                <a:ea typeface="Arial"/>
                <a:cs typeface="Arial"/>
                <a:sym typeface="Arial"/>
              </a:defRPr>
            </a:lvl1pPr>
          </a:lstStyle>
          <a:p>
            <a:r>
              <a:rPr dirty="0">
                <a:solidFill>
                  <a:srgbClr val="541337"/>
                </a:solidFill>
              </a:rPr>
              <a:t>How do we work?</a:t>
            </a:r>
          </a:p>
        </p:txBody>
      </p:sp>
      <p:sp>
        <p:nvSpPr>
          <p:cNvPr id="72" name="Rectangle 3"/>
          <p:cNvSpPr txBox="1"/>
          <p:nvPr/>
        </p:nvSpPr>
        <p:spPr>
          <a:xfrm>
            <a:off x="595310" y="2108339"/>
            <a:ext cx="11076737" cy="23083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r>
              <a:rPr dirty="0">
                <a:solidFill>
                  <a:srgbClr val="4C6D8C"/>
                </a:solidFill>
              </a:rPr>
              <a:t>Collaboration through the contribution of resources to support community system planning</a:t>
            </a:r>
            <a:endParaRPr lang="en-US"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endParaRPr dirty="0">
              <a:solidFill>
                <a:srgbClr val="4C6D8C"/>
              </a:solidFill>
            </a:endParaRPr>
          </a:p>
          <a:p>
            <a:pPr marL="342900" indent="-342900">
              <a:buClr>
                <a:schemeClr val="accent1"/>
              </a:buClr>
              <a:buSzPct val="100000"/>
              <a:buFont typeface="Courier New" panose="02070309020205020404" pitchFamily="49" charset="0"/>
              <a:buChar char="o"/>
              <a:defRPr sz="2400">
                <a:latin typeface="Arial"/>
                <a:ea typeface="Arial"/>
                <a:cs typeface="Arial"/>
                <a:sym typeface="Arial"/>
              </a:defRPr>
            </a:pPr>
            <a:r>
              <a:rPr dirty="0">
                <a:solidFill>
                  <a:srgbClr val="4C6D8C"/>
                </a:solidFill>
              </a:rPr>
              <a:t>No one-off resources (toolkits, webinars, definitions) and engaging communities as separate entities, leveraging partner strengths to support common objectives</a:t>
            </a:r>
          </a:p>
        </p:txBody>
      </p:sp>
      <p:pic>
        <p:nvPicPr>
          <p:cNvPr id="4" name="Picture 3">
            <a:extLst>
              <a:ext uri="{FF2B5EF4-FFF2-40B4-BE49-F238E27FC236}">
                <a16:creationId xmlns:a16="http://schemas.microsoft.com/office/drawing/2014/main" id="{9D444C58-E266-D146-A149-F9A275A942A6}"/>
              </a:ext>
            </a:extLst>
          </p:cNvPr>
          <p:cNvPicPr>
            <a:picLocks noChangeAspect="1"/>
          </p:cNvPicPr>
          <p:nvPr/>
        </p:nvPicPr>
        <p:blipFill>
          <a:blip r:embed="rId3"/>
          <a:stretch>
            <a:fillRect/>
          </a:stretch>
        </p:blipFill>
        <p:spPr>
          <a:xfrm rot="5400000">
            <a:off x="4648089" y="48105"/>
            <a:ext cx="2924848" cy="12192002"/>
          </a:xfrm>
          <a:prstGeom prst="rect">
            <a:avLst/>
          </a:prstGeom>
        </p:spPr>
      </p:pic>
    </p:spTree>
    <p:extLst>
      <p:ext uri="{BB962C8B-B14F-4D97-AF65-F5344CB8AC3E}">
        <p14:creationId xmlns:p14="http://schemas.microsoft.com/office/powerpoint/2010/main" val="402478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07E3C2B-B9D9-2B4C-8404-E5A629BEEF37}"/>
              </a:ext>
            </a:extLst>
          </p:cNvPr>
          <p:cNvSpPr txBox="1">
            <a:spLocks/>
          </p:cNvSpPr>
          <p:nvPr/>
        </p:nvSpPr>
        <p:spPr bwMode="auto">
          <a:xfrm>
            <a:off x="621621" y="1622590"/>
            <a:ext cx="7704232" cy="1414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endParaRPr lang="en-US" sz="2800" dirty="0">
              <a:solidFill>
                <a:schemeClr val="bg2"/>
              </a:solidFill>
              <a:latin typeface="Arial" panose="020B0604020202020204" pitchFamily="34" charset="0"/>
              <a:cs typeface="Arial" panose="020B0604020202020204" pitchFamily="34" charset="0"/>
            </a:endParaRPr>
          </a:p>
        </p:txBody>
      </p:sp>
      <p:sp>
        <p:nvSpPr>
          <p:cNvPr id="7" name="Title 3">
            <a:extLst>
              <a:ext uri="{FF2B5EF4-FFF2-40B4-BE49-F238E27FC236}">
                <a16:creationId xmlns:a16="http://schemas.microsoft.com/office/drawing/2014/main" id="{DD4F1F51-23F4-954A-BD1F-D65A8CFF93DF}"/>
              </a:ext>
            </a:extLst>
          </p:cNvPr>
          <p:cNvSpPr txBox="1">
            <a:spLocks/>
          </p:cNvSpPr>
          <p:nvPr/>
        </p:nvSpPr>
        <p:spPr bwMode="auto">
          <a:xfrm>
            <a:off x="400837" y="2329715"/>
            <a:ext cx="7493216" cy="1414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lnSpc>
                <a:spcPct val="90000"/>
              </a:lnSpc>
            </a:pPr>
            <a:r>
              <a:rPr lang="en-US" sz="6000" b="1" kern="800" cap="all" spc="-150" dirty="0">
                <a:solidFill>
                  <a:schemeClr val="bg2"/>
                </a:solidFill>
                <a:latin typeface="Arial" panose="020B0604020202020204" pitchFamily="34" charset="0"/>
                <a:cs typeface="Arial" panose="020B0604020202020204" pitchFamily="34" charset="0"/>
              </a:rPr>
              <a:t>Who are Your “Stakeholders?”</a:t>
            </a:r>
          </a:p>
          <a:p>
            <a:pPr algn="l"/>
            <a:endParaRPr lang="en-US" sz="2800" i="0" dirty="0">
              <a:solidFill>
                <a:schemeClr val="bg2"/>
              </a:solidFill>
              <a:latin typeface="Arial"/>
              <a:cs typeface="Arial"/>
            </a:endParaRPr>
          </a:p>
        </p:txBody>
      </p:sp>
    </p:spTree>
    <p:extLst>
      <p:ext uri="{BB962C8B-B14F-4D97-AF65-F5344CB8AC3E}">
        <p14:creationId xmlns:p14="http://schemas.microsoft.com/office/powerpoint/2010/main" val="809651658"/>
      </p:ext>
    </p:extLst>
  </p:cSld>
  <p:clrMapOvr>
    <a:masterClrMapping/>
  </p:clrMapOvr>
</p:sld>
</file>

<file path=ppt/theme/theme1.xml><?xml version="1.0" encoding="utf-8"?>
<a:theme xmlns:a="http://schemas.openxmlformats.org/drawingml/2006/main" name="Office Theme">
  <a:themeElements>
    <a:clrScheme name="SPC-theme">
      <a:dk1>
        <a:srgbClr val="2A3C4D"/>
      </a:dk1>
      <a:lt1>
        <a:srgbClr val="334E73"/>
      </a:lt1>
      <a:dk2>
        <a:srgbClr val="FEFFFF"/>
      </a:dk2>
      <a:lt2>
        <a:srgbClr val="FEFFFF"/>
      </a:lt2>
      <a:accent1>
        <a:srgbClr val="A8256E"/>
      </a:accent1>
      <a:accent2>
        <a:srgbClr val="000000"/>
      </a:accent2>
      <a:accent3>
        <a:srgbClr val="2A3B4C"/>
      </a:accent3>
      <a:accent4>
        <a:srgbClr val="334D73"/>
      </a:accent4>
      <a:accent5>
        <a:srgbClr val="81F3E3"/>
      </a:accent5>
      <a:accent6>
        <a:srgbClr val="8CD0C6"/>
      </a:accent6>
      <a:hlink>
        <a:srgbClr val="A7246D"/>
      </a:hlink>
      <a:folHlink>
        <a:srgbClr val="334D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28876</TotalTime>
  <Words>4528</Words>
  <Application>Microsoft Macintosh PowerPoint</Application>
  <PresentationFormat>Widescreen</PresentationFormat>
  <Paragraphs>525</Paragraphs>
  <Slides>38</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Anika Mifsud</cp:lastModifiedBy>
  <cp:revision>181</cp:revision>
  <dcterms:created xsi:type="dcterms:W3CDTF">2018-09-26T14:26:47Z</dcterms:created>
  <dcterms:modified xsi:type="dcterms:W3CDTF">2019-06-05T02:34:36Z</dcterms:modified>
</cp:coreProperties>
</file>